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Relationship Id="rId3" Type="http://schemas.openxmlformats.org/officeDocument/2006/relationships/image" Target="../media/image5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Relationship Id="rId3" Type="http://schemas.openxmlformats.org/officeDocument/2006/relationships/image" Target="../media/image58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67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Relationship Id="rId3" Type="http://schemas.openxmlformats.org/officeDocument/2006/relationships/image" Target="../media/image71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7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8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SC 433/533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CSC 433/533</a:t>
            </a:r>
          </a:p>
          <a:p>
            <a:pPr/>
            <a:r>
              <a:t>Computer Graphics</a:t>
            </a:r>
          </a:p>
        </p:txBody>
      </p:sp>
      <p:sp>
        <p:nvSpPr>
          <p:cNvPr id="120" name="Alon Efrat…"/>
          <p:cNvSpPr txBox="1"/>
          <p:nvPr>
            <p:ph type="subTitle" sz="quarter" idx="1"/>
          </p:nvPr>
        </p:nvSpPr>
        <p:spPr>
          <a:xfrm>
            <a:off x="1270000" y="5041900"/>
            <a:ext cx="10464800" cy="2092990"/>
          </a:xfrm>
          <a:prstGeom prst="rect">
            <a:avLst/>
          </a:prstGeom>
        </p:spPr>
        <p:txBody>
          <a:bodyPr/>
          <a:lstStyle/>
          <a:p>
            <a:pPr defTabSz="338835">
              <a:defRPr sz="2146"/>
            </a:pPr>
            <a:r>
              <a:t>Alon Efrat</a:t>
            </a:r>
          </a:p>
          <a:p>
            <a:pPr defTabSz="338835">
              <a:defRPr sz="2146"/>
            </a:pPr>
            <a:r>
              <a:t>Credit: Joshua Levine</a:t>
            </a:r>
          </a:p>
          <a:p>
            <a:pPr defTabSz="338835">
              <a:defRPr sz="2146"/>
            </a:pPr>
            <a:r>
              <a:t>November 10</a:t>
            </a:r>
          </a:p>
          <a:p>
            <a:pPr defTabSz="338835">
              <a:defRPr sz="2146"/>
            </a:pPr>
          </a:p>
          <a:p>
            <a:pPr defTabSz="338835">
              <a:defRPr sz="2146"/>
            </a:pPr>
            <a:r>
              <a:t>Today: More transformations and viewing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otations about 3D Ax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pPr/>
            <a:r>
              <a:t>Rotations about 3D Axes</a:t>
            </a:r>
          </a:p>
        </p:txBody>
      </p:sp>
      <p:sp>
        <p:nvSpPr>
          <p:cNvPr id="160" name="In 3D, we need to pick an axis to rotate about…"/>
          <p:cNvSpPr txBox="1"/>
          <p:nvPr>
            <p:ph type="body" sz="half" idx="1"/>
          </p:nvPr>
        </p:nvSpPr>
        <p:spPr>
          <a:xfrm>
            <a:off x="952500" y="2590800"/>
            <a:ext cx="11099800" cy="360343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200"/>
              </a:spcBef>
            </a:pPr>
            <a:r>
              <a:t>In 3D, we need to pick an axis to rotate about</a:t>
            </a:r>
          </a:p>
          <a:p>
            <a:pPr>
              <a:spcBef>
                <a:spcPts val="3200"/>
              </a:spcBef>
            </a:pPr>
          </a:p>
          <a:p>
            <a:pPr>
              <a:spcBef>
                <a:spcPts val="3200"/>
              </a:spcBef>
            </a:pPr>
          </a:p>
          <a:p>
            <a:pPr>
              <a:spcBef>
                <a:spcPts val="3200"/>
              </a:spcBef>
            </a:pPr>
            <a:r>
              <a:t>And we can pick any of the three axes</a:t>
            </a:r>
          </a:p>
        </p:txBody>
      </p:sp>
      <p:pic>
        <p:nvPicPr>
          <p:cNvPr id="161" name="Screen Shot 2018-03-13 at 10.03.33 PM.png" descr="Screen Shot 2018-03-13 at 10.03.3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5938" y="3619100"/>
            <a:ext cx="5992924" cy="1546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Screen Shot 2018-03-13 at 10.06.36 PM.png" descr="Screen Shot 2018-03-13 at 10.06.3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47693" y="6372035"/>
            <a:ext cx="6109414" cy="3154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Building Complex Rotations from Axis-Aligned Rot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Building Complex Rotations from Axis-Aligned Rotations</a:t>
            </a:r>
          </a:p>
        </p:txBody>
      </p:sp>
      <p:sp>
        <p:nvSpPr>
          <p:cNvPr id="165" name="Rotations about x, y, z are sometimes called Euler angles…"/>
          <p:cNvSpPr txBox="1"/>
          <p:nvPr>
            <p:ph type="body" sz="half" idx="1"/>
          </p:nvPr>
        </p:nvSpPr>
        <p:spPr>
          <a:xfrm>
            <a:off x="952500" y="2590800"/>
            <a:ext cx="4845293" cy="6286500"/>
          </a:xfrm>
          <a:prstGeom prst="rect">
            <a:avLst/>
          </a:prstGeom>
        </p:spPr>
        <p:txBody>
          <a:bodyPr/>
          <a:lstStyle/>
          <a:p>
            <a:pPr/>
            <a:r>
              <a:t>Rotations about </a:t>
            </a:r>
            <a:r>
              <a:rPr b="1"/>
              <a:t>x</a:t>
            </a:r>
            <a:r>
              <a:t>, </a:t>
            </a:r>
            <a:r>
              <a:rPr b="1"/>
              <a:t>y</a:t>
            </a:r>
            <a:r>
              <a:t>, </a:t>
            </a:r>
            <a:r>
              <a:rPr b="1"/>
              <a:t>z</a:t>
            </a:r>
            <a:r>
              <a:t> are sometimes called </a:t>
            </a:r>
            <a:r>
              <a:rPr b="1"/>
              <a:t>Euler angles</a:t>
            </a:r>
          </a:p>
          <a:p>
            <a:pPr/>
            <a:r>
              <a:t>Build a combined rotation using matrix composition</a:t>
            </a:r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6584" t="17222" r="18732" b="6594"/>
          <a:stretch>
            <a:fillRect/>
          </a:stretch>
        </p:blipFill>
        <p:spPr>
          <a:xfrm>
            <a:off x="5941259" y="2395819"/>
            <a:ext cx="7111487" cy="7430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creen Shot 2018-03-14 at 10.24.50 AM.png" descr="Screen Shot 2018-03-14 at 10.24.5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52370" y="6398008"/>
            <a:ext cx="6122714" cy="224366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Rectangle"/>
          <p:cNvSpPr/>
          <p:nvPr/>
        </p:nvSpPr>
        <p:spPr>
          <a:xfrm>
            <a:off x="9180930" y="6682026"/>
            <a:ext cx="3052168" cy="19789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0" name="Arbitrary Rot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Arbitrary Rotations</a:t>
            </a:r>
          </a:p>
        </p:txBody>
      </p:sp>
      <p:sp>
        <p:nvSpPr>
          <p:cNvPr id="171" name="To rotate about any axis: we change the coordinate space we are working in, using orthogonal matrices.…"/>
          <p:cNvSpPr txBox="1"/>
          <p:nvPr>
            <p:ph type="body" sz="half" idx="1"/>
          </p:nvPr>
        </p:nvSpPr>
        <p:spPr>
          <a:xfrm>
            <a:off x="952500" y="2590800"/>
            <a:ext cx="11099800" cy="4350507"/>
          </a:xfrm>
          <a:prstGeom prst="rect">
            <a:avLst/>
          </a:prstGeom>
        </p:spPr>
        <p:txBody>
          <a:bodyPr/>
          <a:lstStyle/>
          <a:p>
            <a:pPr/>
            <a:r>
              <a:t>To rotate about any axis: we change the coordinate space we are working in, using orthogonal matrices.</a:t>
            </a:r>
          </a:p>
          <a:p>
            <a:pPr/>
            <a:r>
              <a:t>Consider orthogonal matrix R</a:t>
            </a:r>
            <a:r>
              <a:rPr baseline="-5999"/>
              <a:t>uvw</a:t>
            </a:r>
            <a:r>
              <a:t>, form by taking three orthogonal vectors 𝐮, 𝐯, and 𝐰:</a:t>
            </a:r>
          </a:p>
        </p:txBody>
      </p:sp>
      <p:sp>
        <p:nvSpPr>
          <p:cNvPr id="172" name="𝐮"/>
          <p:cNvSpPr txBox="1"/>
          <p:nvPr/>
        </p:nvSpPr>
        <p:spPr>
          <a:xfrm>
            <a:off x="10495578" y="6320632"/>
            <a:ext cx="417933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/>
            </a:lvl1pPr>
          </a:lstStyle>
          <a:p>
            <a:pPr>
              <a:defRPr baseline="31999"/>
            </a:pPr>
            <a:r>
              <a:rPr baseline="0"/>
              <a:t>𝐮</a:t>
            </a:r>
          </a:p>
        </p:txBody>
      </p:sp>
      <p:sp>
        <p:nvSpPr>
          <p:cNvPr id="173" name="𝐯"/>
          <p:cNvSpPr txBox="1"/>
          <p:nvPr/>
        </p:nvSpPr>
        <p:spPr>
          <a:xfrm>
            <a:off x="10510869" y="7043590"/>
            <a:ext cx="38735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/>
            </a:lvl1pPr>
          </a:lstStyle>
          <a:p>
            <a:pPr>
              <a:defRPr baseline="31999"/>
            </a:pPr>
            <a:r>
              <a:rPr baseline="0"/>
              <a:t>𝐯</a:t>
            </a:r>
          </a:p>
        </p:txBody>
      </p:sp>
      <p:sp>
        <p:nvSpPr>
          <p:cNvPr id="174" name="𝐰"/>
          <p:cNvSpPr txBox="1"/>
          <p:nvPr/>
        </p:nvSpPr>
        <p:spPr>
          <a:xfrm>
            <a:off x="10450252" y="7771058"/>
            <a:ext cx="508585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/>
            </a:lvl1pPr>
          </a:lstStyle>
          <a:p>
            <a:pPr>
              <a:defRPr baseline="31999"/>
            </a:pPr>
            <a:r>
              <a:rPr baseline="0"/>
              <a:t>𝐰</a:t>
            </a:r>
          </a:p>
        </p:txBody>
      </p:sp>
      <p:grpSp>
        <p:nvGrpSpPr>
          <p:cNvPr id="177" name="Group"/>
          <p:cNvGrpSpPr/>
          <p:nvPr/>
        </p:nvGrpSpPr>
        <p:grpSpPr>
          <a:xfrm>
            <a:off x="429716" y="6703317"/>
            <a:ext cx="5391936" cy="1450804"/>
            <a:chOff x="0" y="230529"/>
            <a:chExt cx="5391934" cy="1450802"/>
          </a:xfrm>
        </p:grpSpPr>
        <p:pic>
          <p:nvPicPr>
            <p:cNvPr id="175" name="Screen Shot 2018-03-14 at 10.25.02 AM.png" descr="Screen Shot 2018-03-14 at 10.25.02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17344"/>
              <a:ext cx="5391935" cy="10639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" name="Property of orthogonal vectors:"/>
            <p:cNvSpPr/>
            <p:nvPr/>
          </p:nvSpPr>
          <p:spPr>
            <a:xfrm>
              <a:off x="2695967" y="23052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Property of orthogonal vectors: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xit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xit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xit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9"/>
      <p:bldP build="whole" bldLvl="1" animBg="1" rev="0" advAuto="0" spid="173" grpId="10"/>
      <p:bldP build="whole" bldLvl="1" animBg="1" rev="0" advAuto="0" spid="177" grpId="1"/>
      <p:bldP build="whole" bldLvl="1" animBg="1" rev="0" advAuto="0" spid="169" grpId="7"/>
      <p:bldP build="whole" bldLvl="1" animBg="1" rev="0" advAuto="0" spid="168" grpId="3"/>
      <p:bldP build="whole" bldLvl="1" animBg="1" rev="0" advAuto="0" spid="173" grpId="5"/>
      <p:bldP build="whole" bldLvl="1" animBg="1" rev="0" advAuto="0" spid="172" grpId="4"/>
      <p:bldP build="whole" bldLvl="1" animBg="1" rev="0" advAuto="0" spid="174" grpId="6"/>
      <p:bldP build="whole" bldLvl="1" animBg="1" rev="0" advAuto="0" spid="169" grpId="2"/>
      <p:bldP build="whole" bldLvl="1" animBg="1" rev="0" advAuto="0" spid="174" grpId="8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rbitrary Rot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Arbitrary Rotations</a:t>
            </a:r>
          </a:p>
        </p:txBody>
      </p:sp>
      <p:sp>
        <p:nvSpPr>
          <p:cNvPr id="180" name="What happens when we apply Ruvw to any of the basis vectors, e.g.:…"/>
          <p:cNvSpPr txBox="1"/>
          <p:nvPr>
            <p:ph type="body" idx="1"/>
          </p:nvPr>
        </p:nvSpPr>
        <p:spPr>
          <a:xfrm>
            <a:off x="952500" y="2327781"/>
            <a:ext cx="11099800" cy="4572001"/>
          </a:xfrm>
          <a:prstGeom prst="rect">
            <a:avLst/>
          </a:prstGeom>
        </p:spPr>
        <p:txBody>
          <a:bodyPr/>
          <a:lstStyle/>
          <a:p>
            <a:pPr marL="426719" indent="-426719" defTabSz="560831">
              <a:spcBef>
                <a:spcPts val="4000"/>
              </a:spcBef>
              <a:defRPr sz="3072"/>
            </a:pPr>
            <a:r>
              <a:t>What happens when we apply R</a:t>
            </a:r>
            <a:r>
              <a:rPr baseline="-5999"/>
              <a:t>uvw</a:t>
            </a:r>
            <a:r>
              <a:t> to any of the basis vectors, e.g.:</a:t>
            </a:r>
          </a:p>
          <a:p>
            <a:pPr marL="426719" indent="-426719" defTabSz="560831">
              <a:spcBef>
                <a:spcPts val="4000"/>
              </a:spcBef>
              <a:defRPr sz="3072"/>
            </a:pPr>
          </a:p>
          <a:p>
            <a:pPr marL="426719" indent="-426719" defTabSz="560831">
              <a:spcBef>
                <a:spcPts val="4000"/>
              </a:spcBef>
              <a:defRPr sz="3072"/>
            </a:pPr>
          </a:p>
          <a:p>
            <a:pPr marL="426719" indent="-426719" defTabSz="560831">
              <a:spcBef>
                <a:spcPts val="4000"/>
              </a:spcBef>
              <a:defRPr sz="3072"/>
            </a:pPr>
            <a:r>
              <a:t>But this means that if we apply R</a:t>
            </a:r>
            <a:r>
              <a:rPr baseline="-5999"/>
              <a:t>uvw</a:t>
            </a:r>
            <a:r>
              <a:rPr baseline="31999"/>
              <a:t>𝐓</a:t>
            </a:r>
            <a:r>
              <a:t> to the Cartesian coordinate vectors, e.g.:</a:t>
            </a:r>
          </a:p>
        </p:txBody>
      </p:sp>
      <p:pic>
        <p:nvPicPr>
          <p:cNvPr id="181" name="Screen Shot 2018-03-14 at 10.33.08 AM.png" descr="Screen Shot 2018-03-14 at 10.33.08 AM.png"/>
          <p:cNvPicPr>
            <a:picLocks noChangeAspect="1"/>
          </p:cNvPicPr>
          <p:nvPr/>
        </p:nvPicPr>
        <p:blipFill>
          <a:blip r:embed="rId2">
            <a:extLst/>
          </a:blip>
          <a:srcRect l="0" t="4488" r="531" b="0"/>
          <a:stretch>
            <a:fillRect/>
          </a:stretch>
        </p:blipFill>
        <p:spPr>
          <a:xfrm>
            <a:off x="3310135" y="3764072"/>
            <a:ext cx="6384432" cy="1699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Screen Shot 2018-03-14 at 10.35.13 AM.png" descr="Screen Shot 2018-03-14 at 10.35.1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4029" y="7085228"/>
            <a:ext cx="9156742" cy="1743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Arbitrary Rot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Arbitrary Rotations</a:t>
            </a:r>
          </a:p>
        </p:txBody>
      </p:sp>
      <p:sp>
        <p:nvSpPr>
          <p:cNvPr id="185" name="This means that if we want to rotation around an arbitrary axis, we need only to use a change of coordinates…"/>
          <p:cNvSpPr txBox="1"/>
          <p:nvPr>
            <p:ph type="body" sz="half" idx="1"/>
          </p:nvPr>
        </p:nvSpPr>
        <p:spPr>
          <a:xfrm>
            <a:off x="952500" y="2590800"/>
            <a:ext cx="11099800" cy="4074817"/>
          </a:xfrm>
          <a:prstGeom prst="rect">
            <a:avLst/>
          </a:prstGeom>
        </p:spPr>
        <p:txBody>
          <a:bodyPr/>
          <a:lstStyle/>
          <a:p>
            <a:pPr marL="346709" indent="-346709" defTabSz="455675">
              <a:spcBef>
                <a:spcPts val="3200"/>
              </a:spcBef>
              <a:defRPr sz="2496"/>
            </a:pPr>
            <a:r>
              <a:t>This means that if we want to rotation around an arbitrary axis, we need only to use a change of coordinates</a:t>
            </a:r>
          </a:p>
          <a:p>
            <a:pPr marL="346709" indent="-346709" defTabSz="455675">
              <a:spcBef>
                <a:spcPts val="3200"/>
              </a:spcBef>
              <a:defRPr sz="2496"/>
            </a:pPr>
            <a:r>
              <a:t>E.g. to rotate around a direction 𝐰, we </a:t>
            </a:r>
          </a:p>
          <a:p>
            <a:pPr lvl="1" marL="693419" indent="-346709" defTabSz="455675">
              <a:spcBef>
                <a:spcPts val="900"/>
              </a:spcBef>
              <a:defRPr sz="2496"/>
            </a:pPr>
            <a:r>
              <a:t>Compute orthogonal directions 𝐮, 𝐯,  and 𝐰. All unit vectors. </a:t>
            </a:r>
          </a:p>
          <a:p>
            <a:pPr lvl="1" marL="693419" indent="-346709" defTabSz="455675">
              <a:spcBef>
                <a:spcPts val="900"/>
              </a:spcBef>
              <a:defRPr sz="2496"/>
            </a:pPr>
            <a:r>
              <a:t>Change the 𝐮𝐯𝐰 axes to be </a:t>
            </a:r>
            <a:r>
              <a:rPr b="1"/>
              <a:t>xyz</a:t>
            </a:r>
            <a:r>
              <a:t> (R</a:t>
            </a:r>
            <a:r>
              <a:rPr baseline="-5999"/>
              <a:t>uvw</a:t>
            </a:r>
            <a:r>
              <a:t>)</a:t>
            </a:r>
          </a:p>
          <a:p>
            <a:pPr lvl="1" marL="693419" indent="-346709" defTabSz="455675">
              <a:spcBef>
                <a:spcPts val="900"/>
              </a:spcBef>
              <a:defRPr sz="2496"/>
            </a:pPr>
            <a:r>
              <a:t>Apply a rotate-z()</a:t>
            </a:r>
          </a:p>
          <a:p>
            <a:pPr lvl="1" marL="693419" indent="-346709" defTabSz="455675">
              <a:spcBef>
                <a:spcPts val="900"/>
              </a:spcBef>
              <a:defRPr sz="2496"/>
            </a:pPr>
            <a:r>
              <a:t>Finally, change the axes back to 𝐮𝐯𝐰 (R</a:t>
            </a:r>
            <a:r>
              <a:rPr baseline="-5999"/>
              <a:t>uvw</a:t>
            </a:r>
            <a:r>
              <a:rPr baseline="31999"/>
              <a:t>𝐓</a:t>
            </a:r>
            <a:r>
              <a:t>)</a:t>
            </a:r>
          </a:p>
        </p:txBody>
      </p:sp>
      <p:pic>
        <p:nvPicPr>
          <p:cNvPr id="186" name="Screen Shot 2018-03-14 at 10.38.30 AM.png" descr="Screen Shot 2018-03-14 at 10.38.3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7780" y="6843416"/>
            <a:ext cx="9709240" cy="1746579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Ruvw"/>
          <p:cNvSpPr txBox="1"/>
          <p:nvPr/>
        </p:nvSpPr>
        <p:spPr>
          <a:xfrm>
            <a:off x="9523397" y="8760783"/>
            <a:ext cx="884158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3200"/>
            </a:pPr>
            <a:r>
              <a:t>R</a:t>
            </a:r>
            <a:r>
              <a:rPr baseline="-5999"/>
              <a:t>uvw</a:t>
            </a:r>
          </a:p>
        </p:txBody>
      </p:sp>
      <p:sp>
        <p:nvSpPr>
          <p:cNvPr id="188" name="Ruvw𝐓"/>
          <p:cNvSpPr txBox="1"/>
          <p:nvPr/>
        </p:nvSpPr>
        <p:spPr>
          <a:xfrm>
            <a:off x="2590053" y="8685244"/>
            <a:ext cx="106487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3200"/>
            </a:pPr>
            <a:r>
              <a:t>R</a:t>
            </a:r>
            <a:r>
              <a:rPr baseline="-5999"/>
              <a:t>uvw</a:t>
            </a:r>
            <a:r>
              <a:rPr baseline="31999"/>
              <a:t>𝐓</a:t>
            </a:r>
          </a:p>
        </p:txBody>
      </p:sp>
      <p:sp>
        <p:nvSpPr>
          <p:cNvPr id="189" name="rotate-z()"/>
          <p:cNvSpPr txBox="1"/>
          <p:nvPr/>
        </p:nvSpPr>
        <p:spPr>
          <a:xfrm>
            <a:off x="5737606" y="8785473"/>
            <a:ext cx="1529589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800"/>
            </a:lvl1pPr>
          </a:lstStyle>
          <a:p>
            <a:pPr/>
            <a:r>
              <a:t>rotate-z()</a:t>
            </a:r>
          </a:p>
        </p:txBody>
      </p:sp>
      <p:sp>
        <p:nvSpPr>
          <p:cNvPr id="190" name="Notation: xu  is the x-coordinate of the vector u"/>
          <p:cNvSpPr txBox="1"/>
          <p:nvPr/>
        </p:nvSpPr>
        <p:spPr>
          <a:xfrm>
            <a:off x="928589" y="9227711"/>
            <a:ext cx="6728015" cy="590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Notation: </a:t>
            </a:r>
            <a:r>
              <a:rPr i="1" sz="35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5999" i="1" sz="3500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5999"/>
              <a:t> </a:t>
            </a:r>
            <a:r>
              <a:t> </a:t>
            </a:r>
            <a:r>
              <a:rPr b="0"/>
              <a:t>is the x-coordinate of the vector</a:t>
            </a:r>
            <a:r>
              <a:t> u</a:t>
            </a:r>
            <a:r>
              <a:rPr baseline="-5999"/>
              <a:t> </a:t>
            </a:r>
          </a:p>
        </p:txBody>
      </p:sp>
      <p:pic>
        <p:nvPicPr>
          <p:cNvPr id="191" name="Screen Shot 2018-03-14 at 10.38.30 AM.png" descr="Screen Shot 2018-03-14 at 10.38.3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4780" y="6970416"/>
            <a:ext cx="9709240" cy="17465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oordinate Transform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Coordinate Transformations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oordinate Syst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Coordinate Systems</a:t>
            </a:r>
          </a:p>
        </p:txBody>
      </p:sp>
      <p:sp>
        <p:nvSpPr>
          <p:cNvPr id="196" name="Points in space can be represented using an origin position and a set of orthogonal basis vectors:…"/>
          <p:cNvSpPr txBox="1"/>
          <p:nvPr>
            <p:ph type="body" sz="half" idx="1"/>
          </p:nvPr>
        </p:nvSpPr>
        <p:spPr>
          <a:xfrm>
            <a:off x="952500" y="2590800"/>
            <a:ext cx="11099800" cy="2648854"/>
          </a:xfrm>
          <a:prstGeom prst="rect">
            <a:avLst/>
          </a:prstGeom>
        </p:spPr>
        <p:txBody>
          <a:bodyPr/>
          <a:lstStyle/>
          <a:p>
            <a:pPr marL="368934" indent="-368934" defTabSz="484886">
              <a:spcBef>
                <a:spcPts val="3400"/>
              </a:spcBef>
              <a:defRPr sz="2656"/>
            </a:pPr>
            <a:r>
              <a:t>Points in space can be represented using an origin position and a set of orthogonal basis vectors:</a:t>
            </a:r>
          </a:p>
          <a:p>
            <a:pPr marL="368934" indent="-368934" defTabSz="484886">
              <a:spcBef>
                <a:spcPts val="3400"/>
              </a:spcBef>
              <a:defRPr sz="2656"/>
            </a:pPr>
          </a:p>
          <a:p>
            <a:pPr marL="368934" indent="-368934" defTabSz="484886">
              <a:spcBef>
                <a:spcPts val="3400"/>
              </a:spcBef>
              <a:defRPr sz="2656"/>
            </a:pPr>
            <a:r>
              <a:t>Any point can be described in either coordinate system</a:t>
            </a:r>
          </a:p>
        </p:txBody>
      </p:sp>
      <p:pic>
        <p:nvPicPr>
          <p:cNvPr id="197" name="Screen Shot 2018-03-14 at 2.54.34 PM.png" descr="Screen Shot 2018-03-14 at 2.54.3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1927" y="5417453"/>
            <a:ext cx="10500946" cy="4126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Screen Shot 2018-03-14 at 2.55.09 PM.png" descr="Screen Shot 2018-03-14 at 2.55.0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386" y="3859880"/>
            <a:ext cx="5818937" cy="625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Screen Shot 2018-03-14 at 2.55.20 PM.png" descr="Screen Shot 2018-03-14 at 2.55.2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85021" y="3859880"/>
            <a:ext cx="5804390" cy="6255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7" grpId="4"/>
      <p:bldP build="whole" bldLvl="1" animBg="1" rev="0" advAuto="0" spid="199" grpId="2"/>
      <p:bldP build="p" bldLvl="5" animBg="1" rev="0" advAuto="0" spid="196" grpId="3"/>
      <p:bldP build="whole" bldLvl="1" animBg="1" rev="0" advAuto="0" spid="19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Matrices for Converting Coordinate Syst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Matrices for Converting Coordinate Systems</a:t>
            </a:r>
          </a:p>
        </p:txBody>
      </p:sp>
      <p:sp>
        <p:nvSpPr>
          <p:cNvPr id="202" name="(Remember: Rotating the world CCW is equivalent to rotating the coordinate system CW)…"/>
          <p:cNvSpPr txBox="1"/>
          <p:nvPr>
            <p:ph type="body" idx="1"/>
          </p:nvPr>
        </p:nvSpPr>
        <p:spPr>
          <a:xfrm>
            <a:off x="952500" y="2590800"/>
            <a:ext cx="11099800" cy="5245785"/>
          </a:xfrm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3900"/>
              </a:spcBef>
              <a:defRPr sz="2976"/>
            </a:pPr>
            <a:r>
              <a:t>(Remember: Rotating the world CCW is equivalent to rotating the coordinate system CW) </a:t>
            </a:r>
          </a:p>
          <a:p>
            <a:pPr marL="413384" indent="-413384" defTabSz="543305">
              <a:spcBef>
                <a:spcPts val="3900"/>
              </a:spcBef>
              <a:defRPr sz="2976"/>
            </a:pPr>
            <a:r>
              <a:t>Using homogenous coordinates and affine transformations, we can convert between coordinate systems:</a:t>
            </a:r>
          </a:p>
          <a:p>
            <a:pPr marL="413384" indent="-413384" defTabSz="543305">
              <a:spcBef>
                <a:spcPts val="3900"/>
              </a:spcBef>
              <a:defRPr sz="2976"/>
            </a:pPr>
          </a:p>
          <a:p>
            <a:pPr marL="413384" indent="-413384" defTabSz="543305">
              <a:spcBef>
                <a:spcPts val="3900"/>
              </a:spcBef>
              <a:defRPr sz="2976"/>
            </a:pPr>
          </a:p>
          <a:p>
            <a:pPr marL="413384" indent="-413384" defTabSz="543305">
              <a:spcBef>
                <a:spcPts val="3900"/>
              </a:spcBef>
              <a:defRPr sz="2976"/>
            </a:pPr>
            <a:r>
              <a:t>More generally, any arbitrary coordinate system transform:</a:t>
            </a:r>
          </a:p>
        </p:txBody>
      </p:sp>
      <p:pic>
        <p:nvPicPr>
          <p:cNvPr id="203" name="Screen Shot 2018-03-14 at 2.59.30 PM.png" descr="Screen Shot 2018-03-14 at 2.59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522" y="5179397"/>
            <a:ext cx="12003756" cy="1622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Screen Shot 2018-03-14 at 3.01.35 PM.png" descr="Screen Shot 2018-03-14 at 3.01.3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04376" y="7816863"/>
            <a:ext cx="6596048" cy="1413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Screen Shot 2018-03-14 at 3.01.35 PM.png" descr="Screen Shot 2018-03-14 at 3.01.3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91676" y="7816863"/>
            <a:ext cx="6596048" cy="1413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ransforming Points vs. Transforming 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Transforming Points vs. Transforming Vectors</a:t>
            </a:r>
          </a:p>
        </p:txBody>
      </p:sp>
      <p:sp>
        <p:nvSpPr>
          <p:cNvPr id="208" name="Using homogeneous coordinates, we can differentiate between points and vecto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6715" indent="-386715" defTabSz="508254">
              <a:spcBef>
                <a:spcPts val="3600"/>
              </a:spcBef>
              <a:defRPr sz="2784"/>
            </a:pPr>
            <a:r>
              <a:t>Using homogeneous coordinates, we can differentiate between points and vectors</a:t>
            </a:r>
          </a:p>
          <a:p>
            <a:pPr marL="386715" indent="-386715" defTabSz="508254">
              <a:spcBef>
                <a:spcPts val="3600"/>
              </a:spcBef>
              <a:defRPr sz="2784"/>
            </a:pPr>
            <a:r>
              <a:t>Recall: </a:t>
            </a:r>
          </a:p>
          <a:p>
            <a:pPr lvl="1" marL="773430" indent="-386715" defTabSz="508254">
              <a:spcBef>
                <a:spcPts val="1000"/>
              </a:spcBef>
              <a:defRPr sz="2784"/>
            </a:pPr>
            <a:r>
              <a:t>Vectors are just offsets (differences between points), and thus should be not affected by translation</a:t>
            </a:r>
          </a:p>
          <a:p>
            <a:pPr lvl="1" marL="773430" indent="-386715" defTabSz="508254">
              <a:spcBef>
                <a:spcPts val="1000"/>
              </a:spcBef>
              <a:defRPr sz="2784"/>
            </a:pPr>
            <a:r>
              <a:t>Whereas points are represented by vectors offset from the origin</a:t>
            </a:r>
          </a:p>
          <a:p>
            <a:pPr marL="386715" indent="-386715" defTabSz="508254">
              <a:spcBef>
                <a:spcPts val="3600"/>
              </a:spcBef>
              <a:defRPr sz="2784"/>
            </a:pPr>
            <a:r>
              <a:t>Rule: vectors have w=0, whereas points have w=1:</a:t>
            </a:r>
          </a:p>
          <a:p>
            <a:pPr marL="386715" indent="-386715" defTabSz="508254">
              <a:spcBef>
                <a:spcPts val="3600"/>
              </a:spcBef>
              <a:defRPr sz="2784"/>
            </a:pP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33575" r="0" b="48778"/>
          <a:stretch>
            <a:fillRect/>
          </a:stretch>
        </p:blipFill>
        <p:spPr>
          <a:xfrm>
            <a:off x="-526037" y="7205437"/>
            <a:ext cx="13004801" cy="1721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ransforming Norm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Transforming Normals</a:t>
            </a:r>
          </a:p>
        </p:txBody>
      </p:sp>
      <p:sp>
        <p:nvSpPr>
          <p:cNvPr id="212" name="While differences between points (i.e. tangent vectors 𝐭) transform OK, normals do not necessarily behave the same"/>
          <p:cNvSpPr txBox="1"/>
          <p:nvPr>
            <p:ph type="body" sz="quarter" idx="1"/>
          </p:nvPr>
        </p:nvSpPr>
        <p:spPr>
          <a:xfrm>
            <a:off x="952500" y="2590800"/>
            <a:ext cx="11099800" cy="1347773"/>
          </a:xfrm>
          <a:prstGeom prst="rect">
            <a:avLst/>
          </a:prstGeom>
        </p:spPr>
        <p:txBody>
          <a:bodyPr/>
          <a:lstStyle>
            <a:lvl1pPr marL="435609" indent="-435609" defTabSz="572516">
              <a:spcBef>
                <a:spcPts val="4100"/>
              </a:spcBef>
              <a:defRPr sz="3136"/>
            </a:lvl1pPr>
          </a:lstStyle>
          <a:p>
            <a:pPr/>
            <a:r>
              <a:t>While differences between points (i.e. tangent vectors 𝐭) transform OK, normals do not necessarily behave the same</a:t>
            </a:r>
          </a:p>
        </p:txBody>
      </p:sp>
      <p:pic>
        <p:nvPicPr>
          <p:cNvPr id="213" name="Screen Shot 2018-03-14 at 1.49.49 PM.png" descr="Screen Shot 2018-03-14 at 1.49.4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116372"/>
            <a:ext cx="13004801" cy="5332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alexkoltz.ppm" descr="alexkoltz.pp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978" y="839648"/>
            <a:ext cx="6773334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capeltz.ppm" descr="capeltz.pp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2400" y="5592363"/>
            <a:ext cx="5080000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dangnhan843.ppm" descr="dangnhan843.ppm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5390" y="5592363"/>
            <a:ext cx="381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wwanxh.ppm" descr="wwanxh.ppm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13447" y="839648"/>
            <a:ext cx="508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GitHubUsername-rmt.ppm" descr="GitHubUsername-rmt.ppm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43873" y="5592363"/>
            <a:ext cx="3810001" cy="381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ransforming Norm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Transforming Normals</a:t>
            </a:r>
          </a:p>
        </p:txBody>
      </p:sp>
      <p:sp>
        <p:nvSpPr>
          <p:cNvPr id="216" name="The problem is that the orthogonality constraint, that normals always point orthogonal to the surface, is not always preserved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problem is that the orthogonality constraint, that normals always point orthogonal to the surface, is not always preserved.  </a:t>
            </a:r>
          </a:p>
          <a:p>
            <a:pPr/>
            <a:r>
              <a:t>One can solve for the correct transformation by observing that tangent vectors, </a:t>
            </a:r>
            <a:r>
              <a:rPr b="1"/>
              <a:t>𝐭</a:t>
            </a:r>
            <a:r>
              <a:t>, transform correctly and 𝐭・𝐧 = 0.</a:t>
            </a:r>
          </a:p>
          <a:p>
            <a:pPr/>
          </a:p>
          <a:p>
            <a:pPr/>
            <a:r>
              <a:t>So, we can transform normals using the inverse matrix</a:t>
            </a:r>
          </a:p>
        </p:txBody>
      </p:sp>
      <p:pic>
        <p:nvPicPr>
          <p:cNvPr id="217" name="Screen Shot 2018-03-14 at 1.51.47 PM.png" descr="Screen Shot 2018-03-14 at 1.51.4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1615" y="6201541"/>
            <a:ext cx="1981570" cy="614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Screen Shot 2018-03-14 at 1.53.30 PM.png" descr="Screen Shot 2018-03-14 at 1.53.3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4548" y="6971644"/>
            <a:ext cx="6875704" cy="606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Screen Shot 2018-03-14 at 1.54.24 PM.png" descr="Screen Shot 2018-03-14 at 1.54.2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02355" y="8372782"/>
            <a:ext cx="2400091" cy="1127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oordinate Transform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Coordinate Transformations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Affine Change of Coordina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Affine Change of Coordinates</a:t>
            </a:r>
          </a:p>
        </p:txBody>
      </p:sp>
      <p:sp>
        <p:nvSpPr>
          <p:cNvPr id="224" name="It turns out this works even if u, v are not orthogonal.…"/>
          <p:cNvSpPr txBox="1"/>
          <p:nvPr>
            <p:ph type="body" sz="quarter" idx="1"/>
          </p:nvPr>
        </p:nvSpPr>
        <p:spPr>
          <a:xfrm>
            <a:off x="952500" y="2590800"/>
            <a:ext cx="11099800" cy="2042018"/>
          </a:xfrm>
          <a:prstGeom prst="rect">
            <a:avLst/>
          </a:prstGeom>
        </p:spPr>
        <p:txBody>
          <a:bodyPr/>
          <a:lstStyle/>
          <a:p>
            <a:pPr marL="426719" indent="-426719" defTabSz="560831">
              <a:spcBef>
                <a:spcPts val="4000"/>
              </a:spcBef>
              <a:defRPr sz="3072"/>
            </a:pPr>
            <a:r>
              <a:t>It turns out this works even if u, v are not orthogonal.</a:t>
            </a:r>
          </a:p>
          <a:p>
            <a:pPr marL="426719" indent="-426719" defTabSz="560831">
              <a:spcBef>
                <a:spcPts val="4000"/>
              </a:spcBef>
              <a:defRPr sz="3072"/>
            </a:pPr>
            <a:r>
              <a:t>Change of coordinates provides another way to interpret and construct transformation matrices</a:t>
            </a: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64556" t="16321" r="0" b="25578"/>
          <a:stretch>
            <a:fillRect/>
          </a:stretch>
        </p:blipFill>
        <p:spPr>
          <a:xfrm>
            <a:off x="2214537" y="4552042"/>
            <a:ext cx="3971578" cy="488270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8" name="Group"/>
          <p:cNvGrpSpPr/>
          <p:nvPr/>
        </p:nvGrpSpPr>
        <p:grpSpPr>
          <a:xfrm>
            <a:off x="6729515" y="5460086"/>
            <a:ext cx="5632351" cy="3066666"/>
            <a:chOff x="0" y="0"/>
            <a:chExt cx="5632350" cy="3066664"/>
          </a:xfrm>
        </p:grpSpPr>
        <p:pic>
          <p:nvPicPr>
            <p:cNvPr id="22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7077" t="19126" r="0" b="49432"/>
            <a:stretch>
              <a:fillRect/>
            </a:stretch>
          </p:blipFill>
          <p:spPr>
            <a:xfrm>
              <a:off x="50400" y="0"/>
              <a:ext cx="5581951" cy="30666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7" name="Rectangle"/>
            <p:cNvSpPr/>
            <p:nvPr/>
          </p:nvSpPr>
          <p:spPr>
            <a:xfrm>
              <a:off x="0" y="138700"/>
              <a:ext cx="1270000" cy="62900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29" name="Frame matrix…"/>
          <p:cNvSpPr txBox="1"/>
          <p:nvPr/>
        </p:nvSpPr>
        <p:spPr>
          <a:xfrm>
            <a:off x="457520" y="6578739"/>
            <a:ext cx="3136345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Frame matrix</a:t>
            </a:r>
          </a:p>
          <a:p>
            <a:pPr/>
            <a:r>
              <a:t>(converts x,y to u,v)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View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Viewing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call: Two Ways to Think About How We Make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defRPr sz="6400"/>
            </a:lvl1pPr>
          </a:lstStyle>
          <a:p>
            <a:pPr/>
            <a:r>
              <a:t>Recall: Two Ways to Think About How We Make Images</a:t>
            </a:r>
          </a:p>
        </p:txBody>
      </p:sp>
      <p:sp>
        <p:nvSpPr>
          <p:cNvPr id="234" name="Drawing Photography"/>
          <p:cNvSpPr txBox="1"/>
          <p:nvPr>
            <p:ph type="body" sz="quarter" idx="1"/>
          </p:nvPr>
        </p:nvSpPr>
        <p:spPr>
          <a:xfrm>
            <a:off x="952500" y="2590800"/>
            <a:ext cx="11099800" cy="733970"/>
          </a:xfrm>
          <a:prstGeom prst="rect">
            <a:avLst/>
          </a:prstGeom>
        </p:spPr>
        <p:txBody>
          <a:bodyPr numCol="2" spcCol="554990"/>
          <a:lstStyle/>
          <a:p>
            <a:pPr/>
            <a:r>
              <a:t>Drawing</a:t>
            </a:r>
          </a:p>
          <a:p>
            <a:pPr/>
            <a:r>
              <a:t>Photography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3635" t="0" r="14029" b="0"/>
          <a:stretch>
            <a:fillRect/>
          </a:stretch>
        </p:blipFill>
        <p:spPr>
          <a:xfrm>
            <a:off x="606380" y="3502569"/>
            <a:ext cx="6088008" cy="5493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2276" t="0" r="25833" b="0"/>
          <a:stretch>
            <a:fillRect/>
          </a:stretch>
        </p:blipFill>
        <p:spPr>
          <a:xfrm>
            <a:off x="7330722" y="3502569"/>
            <a:ext cx="5067717" cy="549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all: Two Ways to Think About Rend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Recall: Two Ways to Think About Rendering</a:t>
            </a:r>
          </a:p>
        </p:txBody>
      </p:sp>
      <p:sp>
        <p:nvSpPr>
          <p:cNvPr id="239" name="Object-Order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numCol="2" spcCol="554990"/>
          <a:lstStyle/>
          <a:p>
            <a:pPr/>
            <a:r>
              <a:t>Object-Ordered</a:t>
            </a:r>
          </a:p>
          <a:p>
            <a:pPr/>
            <a:r>
              <a:t>Decide, for every object in the scene, its contribution to the image</a:t>
            </a:r>
          </a:p>
          <a:p>
            <a:pPr/>
            <a:r>
              <a:t>Image-Ordered</a:t>
            </a:r>
          </a:p>
          <a:p>
            <a:pPr/>
            <a:r>
              <a:t>Decide, for every pixel in the image, its contribution from every object</a:t>
            </a:r>
          </a:p>
        </p:txBody>
      </p:sp>
      <p:grpSp>
        <p:nvGrpSpPr>
          <p:cNvPr id="242" name="Group"/>
          <p:cNvGrpSpPr/>
          <p:nvPr/>
        </p:nvGrpSpPr>
        <p:grpSpPr>
          <a:xfrm>
            <a:off x="342900" y="2433440"/>
            <a:ext cx="6127412" cy="6710260"/>
            <a:chOff x="0" y="0"/>
            <a:chExt cx="6127411" cy="6710259"/>
          </a:xfrm>
        </p:grpSpPr>
        <p:sp>
          <p:nvSpPr>
            <p:cNvPr id="240" name="Rectangle"/>
            <p:cNvSpPr/>
            <p:nvPr/>
          </p:nvSpPr>
          <p:spPr>
            <a:xfrm>
              <a:off x="0" y="0"/>
              <a:ext cx="6127412" cy="6710260"/>
            </a:xfrm>
            <a:prstGeom prst="rect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1" name="TODAY"/>
            <p:cNvSpPr txBox="1"/>
            <p:nvPr/>
          </p:nvSpPr>
          <p:spPr>
            <a:xfrm>
              <a:off x="929038" y="2572712"/>
              <a:ext cx="4269335" cy="15648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96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pPr/>
              <a:r>
                <a:t>TODAY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oordinate Syst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Coordinate Systems</a:t>
            </a:r>
          </a:p>
        </p:txBody>
      </p:sp>
      <p:sp>
        <p:nvSpPr>
          <p:cNvPr id="245" name="Points in space can be represented using an origin position and a set of orthogonal basis vectors:…"/>
          <p:cNvSpPr txBox="1"/>
          <p:nvPr>
            <p:ph type="body" sz="half" idx="1"/>
          </p:nvPr>
        </p:nvSpPr>
        <p:spPr>
          <a:xfrm>
            <a:off x="952500" y="2590800"/>
            <a:ext cx="11099800" cy="2648854"/>
          </a:xfrm>
          <a:prstGeom prst="rect">
            <a:avLst/>
          </a:prstGeom>
        </p:spPr>
        <p:txBody>
          <a:bodyPr/>
          <a:lstStyle/>
          <a:p>
            <a:pPr marL="368934" indent="-368934" defTabSz="484886">
              <a:spcBef>
                <a:spcPts val="3400"/>
              </a:spcBef>
              <a:defRPr sz="2656"/>
            </a:pPr>
            <a:r>
              <a:t>Points in space can be represented using an origin position and a set of orthogonal basis vectors:</a:t>
            </a:r>
          </a:p>
          <a:p>
            <a:pPr marL="368934" indent="-368934" defTabSz="484886">
              <a:spcBef>
                <a:spcPts val="3400"/>
              </a:spcBef>
              <a:defRPr sz="2656"/>
            </a:pPr>
          </a:p>
          <a:p>
            <a:pPr marL="368934" indent="-368934" defTabSz="484886">
              <a:spcBef>
                <a:spcPts val="3400"/>
              </a:spcBef>
              <a:defRPr sz="2656"/>
            </a:pPr>
            <a:r>
              <a:t>Any point can be described in either coordinate system</a:t>
            </a:r>
          </a:p>
        </p:txBody>
      </p:sp>
      <p:pic>
        <p:nvPicPr>
          <p:cNvPr id="246" name="Screen Shot 2018-03-14 at 2.54.34 PM.png" descr="Screen Shot 2018-03-14 at 2.54.3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1927" y="5417453"/>
            <a:ext cx="10500946" cy="4126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Screen Shot 2018-03-14 at 2.55.09 PM.png" descr="Screen Shot 2018-03-14 at 2.55.0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386" y="3859880"/>
            <a:ext cx="5818937" cy="625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Screen Shot 2018-03-14 at 2.55.20 PM.png" descr="Screen Shot 2018-03-14 at 2.55.2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85021" y="3859880"/>
            <a:ext cx="5804390" cy="6255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7" grpId="1"/>
      <p:bldP build="whole" bldLvl="1" animBg="1" rev="0" advAuto="0" spid="248" grpId="2"/>
      <p:bldP build="p" bldLvl="5" animBg="1" rev="0" advAuto="0" spid="245" grpId="3"/>
      <p:bldP build="whole" bldLvl="1" animBg="1" rev="0" advAuto="0" spid="246" grpId="4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Matrices for Converting Coordinate Syst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Matrices for Converting Coordinate Systems</a:t>
            </a:r>
          </a:p>
        </p:txBody>
      </p:sp>
      <p:sp>
        <p:nvSpPr>
          <p:cNvPr id="251" name="(Remember: Rotating the world CCW is equivalent to rotating the coordinate system CW)…"/>
          <p:cNvSpPr txBox="1"/>
          <p:nvPr>
            <p:ph type="body" idx="1"/>
          </p:nvPr>
        </p:nvSpPr>
        <p:spPr>
          <a:xfrm>
            <a:off x="952500" y="2590800"/>
            <a:ext cx="11099800" cy="5245785"/>
          </a:xfrm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3900"/>
              </a:spcBef>
              <a:defRPr sz="2976"/>
            </a:pPr>
            <a:r>
              <a:t>(Remember: Rotating the world CCW is equivalent to rotating the coordinate system CW) </a:t>
            </a:r>
          </a:p>
          <a:p>
            <a:pPr marL="413384" indent="-413384" defTabSz="543305">
              <a:spcBef>
                <a:spcPts val="3900"/>
              </a:spcBef>
              <a:defRPr sz="2976"/>
            </a:pPr>
            <a:r>
              <a:t>Using homogenous coordinates and affine transformations, we can convert between coordinate systems:</a:t>
            </a:r>
          </a:p>
          <a:p>
            <a:pPr marL="413384" indent="-413384" defTabSz="543305">
              <a:spcBef>
                <a:spcPts val="3900"/>
              </a:spcBef>
              <a:defRPr sz="2976"/>
            </a:pPr>
          </a:p>
          <a:p>
            <a:pPr marL="413384" indent="-413384" defTabSz="543305">
              <a:spcBef>
                <a:spcPts val="3900"/>
              </a:spcBef>
              <a:defRPr sz="2976"/>
            </a:pPr>
          </a:p>
          <a:p>
            <a:pPr marL="413384" indent="-413384" defTabSz="543305">
              <a:spcBef>
                <a:spcPts val="3900"/>
              </a:spcBef>
              <a:defRPr sz="2976"/>
            </a:pPr>
            <a:r>
              <a:t>More generally, any arbitrary coordinate system transform:</a:t>
            </a:r>
          </a:p>
        </p:txBody>
      </p:sp>
      <p:pic>
        <p:nvPicPr>
          <p:cNvPr id="252" name="Screen Shot 2018-03-14 at 2.59.30 PM.png" descr="Screen Shot 2018-03-14 at 2.59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522" y="5179397"/>
            <a:ext cx="12003756" cy="1622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Screen Shot 2018-03-14 at 3.01.35 PM.png" descr="Screen Shot 2018-03-14 at 3.01.3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04376" y="7816863"/>
            <a:ext cx="6596048" cy="1413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Screen Shot 2018-03-14 at 3.01.35 PM.png" descr="Screen Shot 2018-03-14 at 3.01.3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91676" y="7816863"/>
            <a:ext cx="6596048" cy="1413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View Transform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View Transformations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Using Transformations for Rend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Using Transformations for Rendering</a:t>
            </a:r>
          </a:p>
        </p:txBody>
      </p:sp>
      <p:sp>
        <p:nvSpPr>
          <p:cNvPr id="259" name="Idea for today: Matrices can be used to move objects from 3D spaces to the 2D space of an imag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Idea for today: Matrices can be used to move objects from 3D spaces to the 2D space of an image</a:t>
            </a:r>
          </a:p>
          <a:p>
            <a:pPr lvl="1"/>
            <a:r>
              <a:t>Broadly, this reduction of dimensions is called </a:t>
            </a:r>
            <a:r>
              <a:rPr b="1"/>
              <a:t>viewing transformation</a:t>
            </a:r>
          </a:p>
          <a:p>
            <a:pPr lvl="1"/>
            <a:r>
              <a:t>We will compose multiple matrix-based transformations to rethink cameras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compasslg.ppm" descr="compasslg.pp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3998" y="144638"/>
            <a:ext cx="5926667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JohnYang828.ppm" descr="JohnYang828.pp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667" y="4970489"/>
            <a:ext cx="4445001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RileyDriscoll.ppm" descr="RileyDriscoll.ppm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7667" y="351929"/>
            <a:ext cx="4445001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yunlizhu.ppm" descr="yunlizhu.ppm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44831" y="4970489"/>
            <a:ext cx="4445001" cy="444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Image"/>
          <p:cNvGrpSpPr/>
          <p:nvPr/>
        </p:nvGrpSpPr>
        <p:grpSpPr>
          <a:xfrm>
            <a:off x="7587128" y="1166745"/>
            <a:ext cx="3246666" cy="5133671"/>
            <a:chOff x="0" y="0"/>
            <a:chExt cx="3246665" cy="5133669"/>
          </a:xfrm>
        </p:grpSpPr>
        <p:pic>
          <p:nvPicPr>
            <p:cNvPr id="26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2992666" cy="480347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61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246666" cy="5133670"/>
            </a:xfrm>
            <a:prstGeom prst="rect">
              <a:avLst/>
            </a:prstGeom>
            <a:effectLst/>
          </p:spPr>
        </p:pic>
      </p:grpSp>
      <p:sp>
        <p:nvSpPr>
          <p:cNvPr id="264" name="Drawing by Transformation"/>
          <p:cNvSpPr txBox="1"/>
          <p:nvPr>
            <p:ph type="title"/>
          </p:nvPr>
        </p:nvSpPr>
        <p:spPr>
          <a:xfrm>
            <a:off x="0" y="-1"/>
            <a:ext cx="11099801" cy="1343589"/>
          </a:xfrm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pPr/>
            <a:r>
              <a:t>Drawing by Transformation</a:t>
            </a:r>
          </a:p>
        </p:txBody>
      </p:sp>
      <p:sp>
        <p:nvSpPr>
          <p:cNvPr id="265" name="For now, we will consider drawing wireframe objects (collections of 3D line segments)"/>
          <p:cNvSpPr txBox="1"/>
          <p:nvPr>
            <p:ph type="body" sz="quarter" idx="1"/>
          </p:nvPr>
        </p:nvSpPr>
        <p:spPr>
          <a:xfrm>
            <a:off x="-1" y="1333500"/>
            <a:ext cx="5927468" cy="1592994"/>
          </a:xfrm>
          <a:prstGeom prst="rect">
            <a:avLst/>
          </a:prstGeom>
        </p:spPr>
        <p:txBody>
          <a:bodyPr/>
          <a:lstStyle>
            <a:lvl1pPr marL="408940" indent="-408940" defTabSz="537463">
              <a:spcBef>
                <a:spcPts val="3800"/>
              </a:spcBef>
              <a:defRPr sz="2944"/>
            </a:lvl1pPr>
          </a:lstStyle>
          <a:p>
            <a:pPr/>
            <a:r>
              <a:t>For now, we will consider drawing wireframe objects (collections of 3D line segments)</a:t>
            </a:r>
          </a:p>
        </p:txBody>
      </p:sp>
      <p:pic>
        <p:nvPicPr>
          <p:cNvPr id="266" name="Screen Shot 2018-03-17 at 6.09.52 PM.png" descr="Screen Shot 2018-03-17 at 6.09.5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8233" y="4550538"/>
            <a:ext cx="11948334" cy="3935715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Orthographic"/>
          <p:cNvSpPr txBox="1"/>
          <p:nvPr/>
        </p:nvSpPr>
        <p:spPr>
          <a:xfrm>
            <a:off x="1082445" y="8852999"/>
            <a:ext cx="2044599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Orthographic</a:t>
            </a:r>
          </a:p>
        </p:txBody>
      </p:sp>
      <p:sp>
        <p:nvSpPr>
          <p:cNvPr id="268" name="Perspective…"/>
          <p:cNvSpPr txBox="1"/>
          <p:nvPr/>
        </p:nvSpPr>
        <p:spPr>
          <a:xfrm>
            <a:off x="4523181" y="8344845"/>
            <a:ext cx="3958438" cy="119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Perspective</a:t>
            </a:r>
          </a:p>
          <a:p>
            <a:pPr>
              <a:defRPr b="0"/>
            </a:pPr>
            <a:r>
              <a:t>farther objects looks smaller</a:t>
            </a:r>
          </a:p>
          <a:p>
            <a:pPr>
              <a:defRPr b="0"/>
            </a:pPr>
            <a:r>
              <a:t>Parallel lines might meet</a:t>
            </a:r>
          </a:p>
        </p:txBody>
      </p:sp>
      <p:sp>
        <p:nvSpPr>
          <p:cNvPr id="269" name="Perspective +…"/>
          <p:cNvSpPr txBox="1"/>
          <p:nvPr/>
        </p:nvSpPr>
        <p:spPr>
          <a:xfrm>
            <a:off x="8892277" y="8668849"/>
            <a:ext cx="3201010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Perspective +</a:t>
            </a:r>
          </a:p>
          <a:p>
            <a:pPr/>
            <a:r>
              <a:t>Hidden Line Removal</a:t>
            </a:r>
          </a:p>
        </p:txBody>
      </p:sp>
      <p:pic>
        <p:nvPicPr>
          <p:cNvPr id="270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69590">
            <a:off x="6298540" y="6786795"/>
            <a:ext cx="1554244" cy="127001"/>
          </a:xfrm>
          <a:prstGeom prst="rect">
            <a:avLst/>
          </a:prstGeom>
        </p:spPr>
      </p:pic>
      <p:pic>
        <p:nvPicPr>
          <p:cNvPr id="272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468310">
            <a:off x="5015839" y="7586464"/>
            <a:ext cx="1823255" cy="1270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creen Shot 2018-03-17 at 6.11.43 PM.png" descr="Screen Shot 2018-03-17 at 6.11.4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722" y="1727295"/>
            <a:ext cx="12355356" cy="7449287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tep-by-Step Viewing Transformations…"/>
          <p:cNvSpPr txBox="1"/>
          <p:nvPr>
            <p:ph type="title"/>
          </p:nvPr>
        </p:nvSpPr>
        <p:spPr>
          <a:xfrm>
            <a:off x="952500" y="254000"/>
            <a:ext cx="11099800" cy="1582735"/>
          </a:xfrm>
          <a:prstGeom prst="rect">
            <a:avLst/>
          </a:prstGeom>
        </p:spPr>
        <p:txBody>
          <a:bodyPr/>
          <a:lstStyle/>
          <a:p>
            <a:pPr defTabSz="350520">
              <a:defRPr sz="4800"/>
            </a:pPr>
            <a:r>
              <a:t>Step-by-Step Viewing Transformations</a:t>
            </a:r>
          </a:p>
          <a:p>
            <a:pPr defTabSz="350520">
              <a:defRPr sz="3000"/>
            </a:pPr>
            <a:r>
              <a:t>(Each arrow is a matrix)</a:t>
            </a:r>
          </a:p>
        </p:txBody>
      </p:sp>
      <p:grpSp>
        <p:nvGrpSpPr>
          <p:cNvPr id="280" name="Group"/>
          <p:cNvGrpSpPr/>
          <p:nvPr/>
        </p:nvGrpSpPr>
        <p:grpSpPr>
          <a:xfrm>
            <a:off x="362595" y="1473195"/>
            <a:ext cx="2920579" cy="4613744"/>
            <a:chOff x="0" y="0"/>
            <a:chExt cx="2920577" cy="4613743"/>
          </a:xfrm>
        </p:grpSpPr>
        <p:sp>
          <p:nvSpPr>
            <p:cNvPr id="277" name="Line"/>
            <p:cNvSpPr/>
            <p:nvPr/>
          </p:nvSpPr>
          <p:spPr>
            <a:xfrm flipV="1">
              <a:off x="0" y="698950"/>
              <a:ext cx="2920578" cy="3914794"/>
            </a:xfrm>
            <a:prstGeom prst="line">
              <a:avLst/>
            </a:prstGeom>
            <a:noFill/>
            <a:ln w="381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8" name="Line"/>
            <p:cNvSpPr/>
            <p:nvPr/>
          </p:nvSpPr>
          <p:spPr>
            <a:xfrm flipH="1" flipV="1">
              <a:off x="-1" y="698950"/>
              <a:ext cx="2920579" cy="3914794"/>
            </a:xfrm>
            <a:prstGeom prst="line">
              <a:avLst/>
            </a:prstGeom>
            <a:noFill/>
            <a:ln w="381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9" name="We’ll Discuss Later"/>
            <p:cNvSpPr txBox="1"/>
            <p:nvPr/>
          </p:nvSpPr>
          <p:spPr>
            <a:xfrm>
              <a:off x="20870" y="-1"/>
              <a:ext cx="2878837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We’ll Discuss Later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0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Viewport Transform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Viewport Transformation</a:t>
            </a:r>
          </a:p>
        </p:txBody>
      </p:sp>
      <p:sp>
        <p:nvSpPr>
          <p:cNvPr id="283" name="Goal: Transform from a canonical 2D space to pixel coordinates…"/>
          <p:cNvSpPr txBox="1"/>
          <p:nvPr>
            <p:ph type="body" sz="half" idx="1"/>
          </p:nvPr>
        </p:nvSpPr>
        <p:spPr>
          <a:xfrm>
            <a:off x="952500" y="2590800"/>
            <a:ext cx="6774758" cy="6286500"/>
          </a:xfrm>
          <a:prstGeom prst="rect">
            <a:avLst/>
          </a:prstGeom>
        </p:spPr>
        <p:txBody>
          <a:bodyPr/>
          <a:lstStyle/>
          <a:p>
            <a:pPr marL="311150" indent="-311150" defTabSz="408940">
              <a:spcBef>
                <a:spcPts val="2900"/>
              </a:spcBef>
              <a:defRPr sz="2240"/>
            </a:pPr>
            <a:r>
              <a:t>Goal: Transform from a canonical 2D space to pixel coordinates</a:t>
            </a:r>
          </a:p>
          <a:p>
            <a:pPr lvl="1" marL="622300" indent="-311150" defTabSz="408940">
              <a:spcBef>
                <a:spcPts val="2900"/>
              </a:spcBef>
              <a:defRPr sz="2240"/>
            </a:pPr>
            <a:r>
              <a:t>Canonical space:</a:t>
            </a:r>
            <a:br/>
            <a:r>
              <a:t>(x</a:t>
            </a:r>
            <a:r>
              <a:rPr baseline="-5999"/>
              <a:t>canonical</a:t>
            </a:r>
            <a:r>
              <a:t>,y</a:t>
            </a:r>
            <a:r>
              <a:rPr baseline="-5999"/>
              <a:t>canonical</a:t>
            </a:r>
            <a:r>
              <a:t>) ∈ [-1,1]×[-1,1]</a:t>
            </a:r>
          </a:p>
          <a:p>
            <a:pPr lvl="1" marL="622300" indent="-311150" defTabSz="408940">
              <a:spcBef>
                <a:spcPts val="2900"/>
              </a:spcBef>
              <a:defRPr sz="2240"/>
            </a:pPr>
            <a:r>
              <a:t>Pixel space: Integers </a:t>
            </a:r>
            <a:br/>
            <a:r>
              <a:t>(x</a:t>
            </a:r>
            <a:r>
              <a:rPr baseline="-5999"/>
              <a:t>screen</a:t>
            </a:r>
            <a:r>
              <a:t>,y</a:t>
            </a:r>
            <a:r>
              <a:rPr baseline="-5999"/>
              <a:t>screen</a:t>
            </a:r>
            <a:r>
              <a:t>) ∈ [0 , n</a:t>
            </a:r>
            <a:r>
              <a:rPr baseline="-5999"/>
              <a:t>x </a:t>
            </a:r>
            <a:r>
              <a:t>]×[0 , n</a:t>
            </a:r>
            <a:r>
              <a:rPr baseline="-5999"/>
              <a:t>y</a:t>
            </a:r>
            <a:r>
              <a:t>] </a:t>
            </a:r>
          </a:p>
          <a:p>
            <a:pPr lvl="1" marL="622300" indent="-311150" defTabSz="408940">
              <a:spcBef>
                <a:spcPts val="2900"/>
              </a:spcBef>
              <a:defRPr sz="2240"/>
            </a:pPr>
            <a:r>
              <a:t>n</a:t>
            </a:r>
            <a:r>
              <a:rPr baseline="-5999"/>
              <a:t>x, </a:t>
            </a:r>
            <a:r>
              <a:t>n</a:t>
            </a:r>
            <a:r>
              <a:rPr baseline="-5999"/>
              <a:t>y. are the number of columns and rows </a:t>
            </a:r>
          </a:p>
          <a:p>
            <a:pPr lvl="1" marL="622300" indent="-311150" defTabSz="408940">
              <a:spcBef>
                <a:spcPts val="2900"/>
              </a:spcBef>
              <a:defRPr sz="2240"/>
            </a:pPr>
            <a:r>
              <a:t>To be precise, </a:t>
            </a:r>
          </a:p>
          <a:p>
            <a:pPr lvl="4" marL="0" indent="640079" defTabSz="408940">
              <a:spcBef>
                <a:spcPts val="2900"/>
              </a:spcBef>
              <a:buSzTx/>
              <a:buNone/>
              <a:defRPr sz="2240"/>
            </a:pPr>
            <a:r>
              <a:t>(x</a:t>
            </a:r>
            <a:r>
              <a:rPr baseline="-5999"/>
              <a:t>screen</a:t>
            </a:r>
            <a:r>
              <a:t>,y</a:t>
            </a:r>
            <a:r>
              <a:rPr baseline="-5999"/>
              <a:t>screen</a:t>
            </a:r>
            <a:r>
              <a:t>) ∈ [0.5,n</a:t>
            </a:r>
            <a:r>
              <a:rPr baseline="-5999"/>
              <a:t>x</a:t>
            </a:r>
            <a:r>
              <a:t>-0.5]×[0.5,n</a:t>
            </a:r>
            <a:r>
              <a:rPr baseline="-5999"/>
              <a:t>y</a:t>
            </a:r>
            <a:r>
              <a:t>-0.5] </a:t>
            </a:r>
          </a:p>
          <a:p>
            <a:pPr marL="311150" indent="-311150" defTabSz="408940">
              <a:spcBef>
                <a:spcPts val="2900"/>
              </a:spcBef>
              <a:defRPr sz="2240"/>
            </a:pPr>
            <a:r>
              <a:t>Initially, we will think of this as transformation of a 2D to 2D space</a:t>
            </a:r>
          </a:p>
        </p:txBody>
      </p:sp>
      <p:grpSp>
        <p:nvGrpSpPr>
          <p:cNvPr id="286" name="Group"/>
          <p:cNvGrpSpPr/>
          <p:nvPr/>
        </p:nvGrpSpPr>
        <p:grpSpPr>
          <a:xfrm>
            <a:off x="7829444" y="1727295"/>
            <a:ext cx="4850634" cy="7449287"/>
            <a:chOff x="0" y="0"/>
            <a:chExt cx="4850632" cy="7449286"/>
          </a:xfrm>
        </p:grpSpPr>
        <p:pic>
          <p:nvPicPr>
            <p:cNvPr id="284" name="Screen Shot 2018-03-17 at 6.11.43 PM.png" descr="Screen Shot 2018-03-17 at 6.11.43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2076" t="0" r="0" b="0"/>
            <a:stretch>
              <a:fillRect/>
            </a:stretch>
          </p:blipFill>
          <p:spPr>
            <a:xfrm>
              <a:off x="165045" y="0"/>
              <a:ext cx="4685588" cy="74492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5" name="Rectangle"/>
            <p:cNvSpPr/>
            <p:nvPr/>
          </p:nvSpPr>
          <p:spPr>
            <a:xfrm>
              <a:off x="0" y="613711"/>
              <a:ext cx="1014686" cy="38821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creen Shot 2018-03-17 at 6.21.21 PM.png" descr="Screen Shot 2018-03-17 at 6.21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737" y="1638745"/>
            <a:ext cx="10363326" cy="8114855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Viewports as Windowing"/>
          <p:cNvSpPr txBox="1"/>
          <p:nvPr>
            <p:ph type="title"/>
          </p:nvPr>
        </p:nvSpPr>
        <p:spPr>
          <a:xfrm>
            <a:off x="952500" y="254000"/>
            <a:ext cx="6761518" cy="1166851"/>
          </a:xfrm>
          <a:prstGeom prst="rect">
            <a:avLst/>
          </a:prstGeom>
        </p:spPr>
        <p:txBody>
          <a:bodyPr/>
          <a:lstStyle>
            <a:lvl1pPr defTabSz="332993">
              <a:defRPr sz="4560"/>
            </a:lvl1pPr>
          </a:lstStyle>
          <a:p>
            <a:pPr/>
            <a:r>
              <a:t>Viewports as Windowing</a:t>
            </a:r>
          </a:p>
        </p:txBody>
      </p:sp>
      <p:sp>
        <p:nvSpPr>
          <p:cNvPr id="290" name="A windowing operation transforms a rectangle [𝑥l,𝑥h]×[𝑦l,𝑦h] to another rectangle [𝑥’l,𝑥’h]×[𝑦’l,𝑦’h]"/>
          <p:cNvSpPr txBox="1"/>
          <p:nvPr/>
        </p:nvSpPr>
        <p:spPr>
          <a:xfrm>
            <a:off x="8023545" y="847677"/>
            <a:ext cx="4718654" cy="2337095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3100"/>
            </a:pPr>
            <a:r>
              <a:t>A </a:t>
            </a:r>
            <a:r>
              <a:rPr b="1"/>
              <a:t>windowing operation</a:t>
            </a:r>
            <a:r>
              <a:t> transforms a rectangle [𝑥</a:t>
            </a:r>
            <a:r>
              <a:rPr baseline="-5999"/>
              <a:t>l</a:t>
            </a:r>
            <a:r>
              <a:t>,𝑥</a:t>
            </a:r>
            <a:r>
              <a:rPr baseline="-5999"/>
              <a:t>h</a:t>
            </a:r>
            <a:r>
              <a:t>]×[𝑦</a:t>
            </a:r>
            <a:r>
              <a:rPr baseline="-5999"/>
              <a:t>l</a:t>
            </a:r>
            <a:r>
              <a:t>,𝑦</a:t>
            </a:r>
            <a:r>
              <a:rPr baseline="-5999"/>
              <a:t>h</a:t>
            </a:r>
            <a:r>
              <a:t>] to another rectangle [𝑥’</a:t>
            </a:r>
            <a:r>
              <a:rPr baseline="-5999"/>
              <a:t>l</a:t>
            </a:r>
            <a:r>
              <a:t>,𝑥’</a:t>
            </a:r>
            <a:r>
              <a:rPr baseline="-5999"/>
              <a:t>h</a:t>
            </a:r>
            <a:r>
              <a:t>]×[𝑦’</a:t>
            </a:r>
            <a:r>
              <a:rPr baseline="-5999"/>
              <a:t>l</a:t>
            </a:r>
            <a:r>
              <a:t>,𝑦’</a:t>
            </a:r>
            <a:r>
              <a:rPr baseline="-5999"/>
              <a:t>h</a:t>
            </a:r>
            <a:r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Viewports as Windowing"/>
          <p:cNvSpPr txBox="1"/>
          <p:nvPr>
            <p:ph type="title"/>
          </p:nvPr>
        </p:nvSpPr>
        <p:spPr>
          <a:xfrm>
            <a:off x="952500" y="254000"/>
            <a:ext cx="11099800" cy="1394847"/>
          </a:xfrm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Viewports as Windowing</a:t>
            </a:r>
          </a:p>
        </p:txBody>
      </p:sp>
      <p:sp>
        <p:nvSpPr>
          <p:cNvPr id="293" name="Decompose windowing into three steps"/>
          <p:cNvSpPr txBox="1"/>
          <p:nvPr>
            <p:ph type="body" sz="quarter" idx="1"/>
          </p:nvPr>
        </p:nvSpPr>
        <p:spPr>
          <a:xfrm>
            <a:off x="952500" y="2590800"/>
            <a:ext cx="6495123" cy="2006061"/>
          </a:xfrm>
          <a:prstGeom prst="rect">
            <a:avLst/>
          </a:prstGeom>
        </p:spPr>
        <p:txBody>
          <a:bodyPr/>
          <a:lstStyle/>
          <a:p>
            <a:pPr/>
            <a:r>
              <a:t>Decompose windowing into three steps</a:t>
            </a:r>
          </a:p>
        </p:txBody>
      </p:sp>
      <p:pic>
        <p:nvPicPr>
          <p:cNvPr id="294" name="Screen Shot 2018-03-17 at 6.21.21 PM.png" descr="Screen Shot 2018-03-17 at 6.21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3149" y="1737075"/>
            <a:ext cx="4742452" cy="3713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Screen Shot 2018-03-17 at 6.22.28 PM.png" descr="Screen Shot 2018-03-17 at 6.22.2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1065" y="5696084"/>
            <a:ext cx="10302670" cy="7937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Screen Shot 2018-03-17 at 6.22.44 PM.png" descr="Screen Shot 2018-03-17 at 6.22.4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3635" y="6735382"/>
            <a:ext cx="10557530" cy="2758976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Rectangle"/>
          <p:cNvSpPr/>
          <p:nvPr/>
        </p:nvSpPr>
        <p:spPr>
          <a:xfrm>
            <a:off x="4016439" y="6501414"/>
            <a:ext cx="4742453" cy="32269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8" name="Rectangle"/>
          <p:cNvSpPr/>
          <p:nvPr/>
        </p:nvSpPr>
        <p:spPr>
          <a:xfrm>
            <a:off x="8830936" y="6501414"/>
            <a:ext cx="4742453" cy="32269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9" name="Rectangle"/>
          <p:cNvSpPr/>
          <p:nvPr/>
        </p:nvSpPr>
        <p:spPr>
          <a:xfrm>
            <a:off x="-798058" y="6501414"/>
            <a:ext cx="4742452" cy="32269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8" grpId="3"/>
      <p:bldP build="whole" bldLvl="1" animBg="1" rev="0" advAuto="0" spid="299" grpId="1"/>
      <p:bldP build="whole" bldLvl="1" animBg="1" rev="0" advAuto="0" spid="297" grpId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Viewports as Window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Viewports as Windowing</a:t>
            </a:r>
          </a:p>
        </p:txBody>
      </p:sp>
      <p:sp>
        <p:nvSpPr>
          <p:cNvPr id="302" name="Multiplying together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Multiplying together:</a:t>
            </a:r>
          </a:p>
        </p:txBody>
      </p:sp>
      <p:pic>
        <p:nvPicPr>
          <p:cNvPr id="303" name="Screen Shot 2018-03-17 at 6.22.54 PM.png" descr="Screen Shot 2018-03-17 at 6.22.5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5777" y="6412725"/>
            <a:ext cx="6573246" cy="2710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Screen Shot 2018-03-17 at 6.22.44 PM.png" descr="Screen Shot 2018-03-17 at 6.22.4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2942" y="2214917"/>
            <a:ext cx="11198916" cy="2926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idebar: Combining a 3x3 Linear Matrix Followed by a Trans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4781">
              <a:defRPr sz="5680"/>
            </a:lvl1pPr>
          </a:lstStyle>
          <a:p>
            <a:pPr/>
            <a:r>
              <a:t>Sidebar: Combining a 3x3 Linear Matrix Followed by a Translation</a:t>
            </a:r>
          </a:p>
        </p:txBody>
      </p:sp>
      <p:sp>
        <p:nvSpPr>
          <p:cNvPr id="307" name="Translation after the linear transformation can always be read off separately.…"/>
          <p:cNvSpPr txBox="1"/>
          <p:nvPr>
            <p:ph type="body" sz="quarter" idx="1"/>
          </p:nvPr>
        </p:nvSpPr>
        <p:spPr>
          <a:xfrm>
            <a:off x="952500" y="25908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Translation </a:t>
            </a:r>
            <a:r>
              <a:rPr i="1"/>
              <a:t>after</a:t>
            </a:r>
            <a:r>
              <a:t> the linear transformation can always be read off separately.</a:t>
            </a:r>
          </a:p>
          <a:p>
            <a:pPr/>
            <a:r>
              <a:t>Often useful for debugging.</a:t>
            </a:r>
          </a:p>
        </p:txBody>
      </p:sp>
      <p:pic>
        <p:nvPicPr>
          <p:cNvPr id="308" name="Screen Shot 2018-03-17 at 6.23.40 PM.png" descr="Screen Shot 2018-03-17 at 6.23.40 PM.png"/>
          <p:cNvPicPr>
            <a:picLocks noChangeAspect="1"/>
          </p:cNvPicPr>
          <p:nvPr/>
        </p:nvPicPr>
        <p:blipFill>
          <a:blip r:embed="rId2">
            <a:extLst/>
          </a:blip>
          <a:srcRect l="0" t="3463" r="0" b="0"/>
          <a:stretch>
            <a:fillRect/>
          </a:stretch>
        </p:blipFill>
        <p:spPr>
          <a:xfrm>
            <a:off x="729105" y="5171421"/>
            <a:ext cx="11546590" cy="22954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Using Windowing to define the Viewport Transformation"/>
          <p:cNvSpPr txBox="1"/>
          <p:nvPr>
            <p:ph type="title"/>
          </p:nvPr>
        </p:nvSpPr>
        <p:spPr>
          <a:xfrm>
            <a:off x="952500" y="254000"/>
            <a:ext cx="11099800" cy="1631985"/>
          </a:xfrm>
          <a:prstGeom prst="rect">
            <a:avLst/>
          </a:prstGeom>
        </p:spPr>
        <p:txBody>
          <a:bodyPr/>
          <a:lstStyle>
            <a:lvl1pPr defTabSz="368045">
              <a:defRPr sz="5040"/>
            </a:lvl1pPr>
          </a:lstStyle>
          <a:p>
            <a:pPr/>
            <a:r>
              <a:t>Using Windowing to define the Viewport Transformation</a:t>
            </a:r>
          </a:p>
        </p:txBody>
      </p:sp>
      <p:sp>
        <p:nvSpPr>
          <p:cNvPr id="311" name="Plugging in with our known constants:…"/>
          <p:cNvSpPr txBox="1"/>
          <p:nvPr>
            <p:ph type="body" idx="1"/>
          </p:nvPr>
        </p:nvSpPr>
        <p:spPr>
          <a:xfrm>
            <a:off x="952500" y="1819386"/>
            <a:ext cx="11099800" cy="4619890"/>
          </a:xfrm>
          <a:prstGeom prst="rect">
            <a:avLst/>
          </a:prstGeom>
        </p:spPr>
        <p:txBody>
          <a:bodyPr/>
          <a:lstStyle/>
          <a:p>
            <a:pPr marL="337820" indent="-337820" defTabSz="443991">
              <a:spcBef>
                <a:spcPts val="3100"/>
              </a:spcBef>
              <a:defRPr sz="2432"/>
            </a:pPr>
            <a:r>
              <a:t>Plugging in with our known constants: </a:t>
            </a:r>
          </a:p>
          <a:p>
            <a:pPr marL="337819" indent="-337819" defTabSz="443991">
              <a:spcBef>
                <a:spcPts val="3100"/>
              </a:spcBef>
              <a:defRPr sz="1748"/>
            </a:pPr>
            <a:r>
              <a:t>(recall - canonical are between [-1,1]. Screen in pixels)</a:t>
            </a:r>
          </a:p>
          <a:p>
            <a:pPr marL="337820" indent="-337820" defTabSz="443991">
              <a:spcBef>
                <a:spcPts val="3100"/>
              </a:spcBef>
              <a:defRPr sz="2432"/>
            </a:pPr>
          </a:p>
          <a:p>
            <a:pPr marL="0" indent="0" defTabSz="443991">
              <a:spcBef>
                <a:spcPts val="3100"/>
              </a:spcBef>
              <a:buSzTx/>
              <a:buNone/>
              <a:defRPr sz="2432"/>
            </a:pPr>
          </a:p>
          <a:p>
            <a:pPr marL="337820" indent="-337820" defTabSz="443991">
              <a:spcBef>
                <a:spcPts val="3100"/>
              </a:spcBef>
              <a:defRPr sz="2432"/>
            </a:pPr>
          </a:p>
          <a:p>
            <a:pPr marL="337820" indent="-337820" defTabSz="443991">
              <a:spcBef>
                <a:spcPts val="3100"/>
              </a:spcBef>
              <a:defRPr sz="2432"/>
            </a:pPr>
            <a:r>
              <a:t>Right now, we do not need z-values, but eventually we will need to carry them through with no changes:</a:t>
            </a:r>
          </a:p>
        </p:txBody>
      </p:sp>
      <p:pic>
        <p:nvPicPr>
          <p:cNvPr id="312" name="Screen Shot 2018-03-18 at 5.39.35 PM.png" descr="Screen Shot 2018-03-18 at 5.39.3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79169" y="2933729"/>
            <a:ext cx="7484127" cy="1950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Screen Shot 2018-03-18 at 5.39.28 PM.png" descr="Screen Shot 2018-03-18 at 5.39.2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09746" y="6548693"/>
            <a:ext cx="5785309" cy="296938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6" name="Group"/>
          <p:cNvGrpSpPr/>
          <p:nvPr/>
        </p:nvGrpSpPr>
        <p:grpSpPr>
          <a:xfrm>
            <a:off x="5549031" y="6357183"/>
            <a:ext cx="3572152" cy="3253924"/>
            <a:chOff x="0" y="0"/>
            <a:chExt cx="3572150" cy="3253923"/>
          </a:xfrm>
        </p:grpSpPr>
        <p:sp>
          <p:nvSpPr>
            <p:cNvPr id="314" name="Rectangle"/>
            <p:cNvSpPr/>
            <p:nvPr/>
          </p:nvSpPr>
          <p:spPr>
            <a:xfrm>
              <a:off x="1699452" y="0"/>
              <a:ext cx="733174" cy="3253924"/>
            </a:xfrm>
            <a:prstGeom prst="rect">
              <a:avLst/>
            </a:prstGeom>
            <a:solidFill>
              <a:srgbClr val="00F9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5" name="Rectangle"/>
            <p:cNvSpPr/>
            <p:nvPr/>
          </p:nvSpPr>
          <p:spPr>
            <a:xfrm>
              <a:off x="0" y="1896549"/>
              <a:ext cx="3572151" cy="618991"/>
            </a:xfrm>
            <a:prstGeom prst="rect">
              <a:avLst/>
            </a:prstGeom>
            <a:solidFill>
              <a:srgbClr val="00F9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1" grpId="1"/>
      <p:bldP build="whole" bldLvl="1" animBg="1" rev="0" advAuto="0" spid="313" grpId="2"/>
      <p:bldP build="whole" bldLvl="1" animBg="1" rev="0" advAuto="0" spid="316" grpId="3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anonical View Volu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Canonical View Volume</a:t>
            </a:r>
          </a:p>
        </p:txBody>
      </p:sp>
      <p:sp>
        <p:nvSpPr>
          <p:cNvPr id="319" name="In actuality, our viewport transformation will work with the canonical view volume"/>
          <p:cNvSpPr txBox="1"/>
          <p:nvPr>
            <p:ph type="body" sz="quarter" idx="1"/>
          </p:nvPr>
        </p:nvSpPr>
        <p:spPr>
          <a:xfrm>
            <a:off x="952500" y="2089279"/>
            <a:ext cx="6786120" cy="1988877"/>
          </a:xfrm>
          <a:prstGeom prst="rect">
            <a:avLst/>
          </a:prstGeom>
        </p:spPr>
        <p:txBody>
          <a:bodyPr/>
          <a:lstStyle/>
          <a:p>
            <a:pPr/>
            <a:r>
              <a:t>In actuality, our viewport transformation will work with the </a:t>
            </a:r>
            <a:r>
              <a:rPr b="1"/>
              <a:t>canonical view volume</a:t>
            </a:r>
          </a:p>
        </p:txBody>
      </p:sp>
      <p:grpSp>
        <p:nvGrpSpPr>
          <p:cNvPr id="322" name="Group"/>
          <p:cNvGrpSpPr/>
          <p:nvPr/>
        </p:nvGrpSpPr>
        <p:grpSpPr>
          <a:xfrm>
            <a:off x="7829444" y="1727295"/>
            <a:ext cx="4850634" cy="7449287"/>
            <a:chOff x="0" y="0"/>
            <a:chExt cx="4850632" cy="7449286"/>
          </a:xfrm>
        </p:grpSpPr>
        <p:pic>
          <p:nvPicPr>
            <p:cNvPr id="320" name="Screen Shot 2018-03-17 at 6.11.43 PM.png" descr="Screen Shot 2018-03-17 at 6.11.43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2076" t="0" r="0" b="0"/>
            <a:stretch>
              <a:fillRect/>
            </a:stretch>
          </p:blipFill>
          <p:spPr>
            <a:xfrm>
              <a:off x="165045" y="0"/>
              <a:ext cx="4685588" cy="74492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1" name="Rectangle"/>
            <p:cNvSpPr/>
            <p:nvPr/>
          </p:nvSpPr>
          <p:spPr>
            <a:xfrm>
              <a:off x="0" y="613711"/>
              <a:ext cx="1014686" cy="38821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pic>
        <p:nvPicPr>
          <p:cNvPr id="323" name="Screen Shot 2018-03-18 at 6.01.02 PM.png" descr="Screen Shot 2018-03-18 at 6.01.0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1041" y="4129351"/>
            <a:ext cx="5749037" cy="53180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roup"/>
          <p:cNvGrpSpPr/>
          <p:nvPr/>
        </p:nvGrpSpPr>
        <p:grpSpPr>
          <a:xfrm>
            <a:off x="7111999" y="1727295"/>
            <a:ext cx="5876134" cy="7449287"/>
            <a:chOff x="0" y="0"/>
            <a:chExt cx="5876132" cy="7449286"/>
          </a:xfrm>
        </p:grpSpPr>
        <p:pic>
          <p:nvPicPr>
            <p:cNvPr id="325" name="Screen Shot 2018-03-17 at 6.11.43 PM.png" descr="Screen Shot 2018-03-17 at 6.11.43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7596" t="0" r="16796" b="0"/>
            <a:stretch>
              <a:fillRect/>
            </a:stretch>
          </p:blipFill>
          <p:spPr>
            <a:xfrm>
              <a:off x="78891" y="0"/>
              <a:ext cx="5634826" cy="74492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6" name="Rectangle"/>
            <p:cNvSpPr/>
            <p:nvPr/>
          </p:nvSpPr>
          <p:spPr>
            <a:xfrm>
              <a:off x="3983574" y="445442"/>
              <a:ext cx="1892559" cy="388211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7" name="Rectangle"/>
            <p:cNvSpPr/>
            <p:nvPr/>
          </p:nvSpPr>
          <p:spPr>
            <a:xfrm>
              <a:off x="0" y="2423403"/>
              <a:ext cx="1892559" cy="388211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329" name="Orthographic Proj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pPr/>
            <a:r>
              <a:t>Orthographic Projection</a:t>
            </a:r>
          </a:p>
        </p:txBody>
      </p:sp>
      <p:sp>
        <p:nvSpPr>
          <p:cNvPr id="330" name="Goal: Convert objects from 3D representation to canonical view volume…"/>
          <p:cNvSpPr txBox="1"/>
          <p:nvPr>
            <p:ph type="body" sz="half" idx="1"/>
          </p:nvPr>
        </p:nvSpPr>
        <p:spPr>
          <a:xfrm>
            <a:off x="952500" y="2590800"/>
            <a:ext cx="6547519" cy="6286500"/>
          </a:xfrm>
          <a:prstGeom prst="rect">
            <a:avLst/>
          </a:prstGeom>
        </p:spPr>
        <p:txBody>
          <a:bodyPr/>
          <a:lstStyle/>
          <a:p>
            <a:pPr marL="382270" indent="-382270" defTabSz="502412">
              <a:spcBef>
                <a:spcPts val="3600"/>
              </a:spcBef>
              <a:defRPr sz="2752"/>
            </a:pPr>
            <a:r>
              <a:t>Goal: Convert objects from 3D representation to canonical view volume</a:t>
            </a:r>
          </a:p>
          <a:p>
            <a:pPr marL="382270" indent="-382270" defTabSz="502412">
              <a:spcBef>
                <a:spcPts val="3600"/>
              </a:spcBef>
              <a:defRPr sz="2752"/>
            </a:pPr>
            <a:r>
              <a:t>We will start by modeling this 3D space as an axis-aligned boxe</a:t>
            </a:r>
          </a:p>
          <a:p>
            <a:pPr lvl="1" marL="764540" indent="-382270" defTabSz="502412">
              <a:spcBef>
                <a:spcPts val="3600"/>
              </a:spcBef>
              <a:defRPr sz="2752"/>
            </a:pPr>
            <a:r>
              <a:t>View volume: [𝑙,𝑟]×[𝑏,𝑡]×[𝑓,𝑛]</a:t>
            </a:r>
          </a:p>
          <a:p>
            <a:pPr lvl="1" marL="764540" indent="-382270" defTabSz="502412">
              <a:spcBef>
                <a:spcPts val="3600"/>
              </a:spcBef>
              <a:defRPr sz="2752"/>
            </a:pPr>
            <a:r>
              <a:t>Canonical view volume:</a:t>
            </a:r>
            <a:br/>
            <a:r>
              <a:t>[-1,1]×[-1,1]×[-1,1]</a:t>
            </a:r>
          </a:p>
          <a:p>
            <a:pPr marL="382270" indent="-382270" defTabSz="502412">
              <a:spcBef>
                <a:spcPts val="3600"/>
              </a:spcBef>
              <a:defRPr sz="2752"/>
            </a:pPr>
            <a:r>
              <a:t>Reshapes the view volume as defined by the camera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btschroeder.ppm" descr="btschroeder.pp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0782" y="4898638"/>
            <a:ext cx="4445001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okeflutist78770.ppm" descr="pokeflutist78770.pp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9900" y="289584"/>
            <a:ext cx="4445000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Shawtaro.ppm" descr="Shawtaro.ppm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9017" y="4898638"/>
            <a:ext cx="4445001" cy="444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Orthographic Projection"/>
          <p:cNvSpPr txBox="1"/>
          <p:nvPr>
            <p:ph type="title"/>
          </p:nvPr>
        </p:nvSpPr>
        <p:spPr>
          <a:xfrm>
            <a:off x="952500" y="254000"/>
            <a:ext cx="11099800" cy="1364793"/>
          </a:xfrm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pPr/>
            <a:r>
              <a:t>Orthographic Projection</a:t>
            </a:r>
          </a:p>
        </p:txBody>
      </p:sp>
      <p:sp>
        <p:nvSpPr>
          <p:cNvPr id="333" name="Orthographic view volume defined by six scalars:…"/>
          <p:cNvSpPr txBox="1"/>
          <p:nvPr>
            <p:ph type="body" sz="quarter" idx="1"/>
          </p:nvPr>
        </p:nvSpPr>
        <p:spPr>
          <a:xfrm>
            <a:off x="952500" y="2055474"/>
            <a:ext cx="6845841" cy="2676697"/>
          </a:xfrm>
          <a:prstGeom prst="rect">
            <a:avLst/>
          </a:prstGeom>
        </p:spPr>
        <p:txBody>
          <a:bodyPr/>
          <a:lstStyle/>
          <a:p>
            <a:pPr marL="431165" indent="-431165" defTabSz="566674">
              <a:spcBef>
                <a:spcPts val="4000"/>
              </a:spcBef>
              <a:defRPr sz="3104"/>
            </a:pPr>
            <a:r>
              <a:rPr b="1"/>
              <a:t>Orthographic view volume</a:t>
            </a:r>
            <a:r>
              <a:t> defined by six scalars:</a:t>
            </a:r>
          </a:p>
          <a:p>
            <a:pPr marL="431165" indent="-431165" defTabSz="566674">
              <a:spcBef>
                <a:spcPts val="4000"/>
              </a:spcBef>
              <a:defRPr sz="3104"/>
            </a:pPr>
            <a:r>
              <a:t>Convention: 𝑛 &gt; 𝑓, but note that both are </a:t>
            </a:r>
            <a:r>
              <a:rPr i="1" u="sng"/>
              <a:t>negative</a:t>
            </a:r>
          </a:p>
        </p:txBody>
      </p:sp>
      <p:pic>
        <p:nvPicPr>
          <p:cNvPr id="334" name="Screen Shot 2018-03-18 at 6.04.03 PM.png" descr="Screen Shot 2018-03-18 at 6.04.0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965" y="5438597"/>
            <a:ext cx="10936870" cy="402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Screen Shot 2018-03-18 at 6.04.24 PM.png" descr="Screen Shot 2018-03-18 at 6.04.2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8641" y="1837177"/>
            <a:ext cx="3987050" cy="3113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Screen Shot 2018-03-18 at 6.06.08 PM.png" descr="Screen Shot 2018-03-18 at 6.06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3542" y="5848838"/>
            <a:ext cx="8135536" cy="3794352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Orthographic Proj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pPr/>
            <a:r>
              <a:t>Orthographic Projection</a:t>
            </a:r>
          </a:p>
        </p:txBody>
      </p:sp>
      <p:sp>
        <p:nvSpPr>
          <p:cNvPr id="339" name="Just a 3D windowing transformation!"/>
          <p:cNvSpPr txBox="1"/>
          <p:nvPr>
            <p:ph type="body" sz="quarter" idx="1"/>
          </p:nvPr>
        </p:nvSpPr>
        <p:spPr>
          <a:xfrm>
            <a:off x="952500" y="2590800"/>
            <a:ext cx="11099800" cy="1025179"/>
          </a:xfrm>
          <a:prstGeom prst="rect">
            <a:avLst/>
          </a:prstGeom>
        </p:spPr>
        <p:txBody>
          <a:bodyPr/>
          <a:lstStyle/>
          <a:p>
            <a:pPr/>
            <a:r>
              <a:t>Just a 3D windowing transformation!</a:t>
            </a:r>
          </a:p>
        </p:txBody>
      </p:sp>
      <p:pic>
        <p:nvPicPr>
          <p:cNvPr id="340" name="Screen Shot 2018-03-18 at 6.06.35 PM.png" descr="Screen Shot 2018-03-18 at 6.06.3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9100" y="3793778"/>
            <a:ext cx="6024496" cy="2766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roup"/>
          <p:cNvGrpSpPr/>
          <p:nvPr/>
        </p:nvGrpSpPr>
        <p:grpSpPr>
          <a:xfrm>
            <a:off x="6106093" y="1447312"/>
            <a:ext cx="7005941" cy="7729270"/>
            <a:chOff x="0" y="0"/>
            <a:chExt cx="7005939" cy="7729269"/>
          </a:xfrm>
        </p:grpSpPr>
        <p:pic>
          <p:nvPicPr>
            <p:cNvPr id="342" name="Screen Shot 2018-03-17 at 6.11.43 PM.png" descr="Screen Shot 2018-03-17 at 6.11.43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5421" t="0" r="33945" b="0"/>
            <a:stretch>
              <a:fillRect/>
            </a:stretch>
          </p:blipFill>
          <p:spPr>
            <a:xfrm>
              <a:off x="656378" y="279983"/>
              <a:ext cx="6255786" cy="74492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3" name="Rectangle"/>
            <p:cNvSpPr/>
            <p:nvPr/>
          </p:nvSpPr>
          <p:spPr>
            <a:xfrm>
              <a:off x="5113381" y="3033116"/>
              <a:ext cx="1892559" cy="467745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4" name="Rectangle"/>
            <p:cNvSpPr/>
            <p:nvPr/>
          </p:nvSpPr>
          <p:spPr>
            <a:xfrm>
              <a:off x="0" y="0"/>
              <a:ext cx="1892559" cy="47826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346" name="Camera Transform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Camera Transformations</a:t>
            </a:r>
          </a:p>
        </p:txBody>
      </p:sp>
      <p:sp>
        <p:nvSpPr>
          <p:cNvPr id="347" name="Goal: Transform 3D space to arbitrary camera parameters…"/>
          <p:cNvSpPr txBox="1"/>
          <p:nvPr>
            <p:ph type="body" sz="half" idx="1"/>
          </p:nvPr>
        </p:nvSpPr>
        <p:spPr>
          <a:xfrm>
            <a:off x="952500" y="2590800"/>
            <a:ext cx="6038956" cy="6286500"/>
          </a:xfrm>
          <a:prstGeom prst="rect">
            <a:avLst/>
          </a:prstGeom>
        </p:spPr>
        <p:txBody>
          <a:bodyPr/>
          <a:lstStyle/>
          <a:p>
            <a:pPr/>
            <a:r>
              <a:t>Goal: Transform 3D space to arbitrary camera parameters</a:t>
            </a:r>
          </a:p>
          <a:p>
            <a:pPr/>
            <a:r>
              <a:t>Camera modeled with three vectors:</a:t>
            </a:r>
          </a:p>
          <a:p>
            <a:pPr lvl="1">
              <a:spcBef>
                <a:spcPts val="0"/>
              </a:spcBef>
            </a:pPr>
            <a:r>
              <a:t>𝐞, the eye position </a:t>
            </a:r>
          </a:p>
          <a:p>
            <a:pPr lvl="1">
              <a:spcBef>
                <a:spcPts val="0"/>
              </a:spcBef>
            </a:pPr>
            <a:r>
              <a:t>𝐠, the gaze direction</a:t>
            </a:r>
          </a:p>
          <a:p>
            <a:pPr lvl="1">
              <a:spcBef>
                <a:spcPts val="0"/>
              </a:spcBef>
            </a:pPr>
            <a:r>
              <a:t>𝐭, the view </a:t>
            </a:r>
            <a:r>
              <a:rPr b="1"/>
              <a:t>up</a:t>
            </a:r>
            <a:r>
              <a:t> direction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amera Coordina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Camera Coordinates</a:t>
            </a:r>
          </a:p>
        </p:txBody>
      </p:sp>
      <p:sp>
        <p:nvSpPr>
          <p:cNvPr id="350" name="We will convert to a camera coordinate system with origin, 𝐞, and orthogonal basis vectors 𝐮, 𝐯, and 𝐰."/>
          <p:cNvSpPr txBox="1"/>
          <p:nvPr>
            <p:ph type="body" sz="quarter" idx="1"/>
          </p:nvPr>
        </p:nvSpPr>
        <p:spPr>
          <a:xfrm>
            <a:off x="952500" y="2133600"/>
            <a:ext cx="11099800" cy="1514211"/>
          </a:xfrm>
          <a:prstGeom prst="rect">
            <a:avLst/>
          </a:prstGeom>
        </p:spPr>
        <p:txBody>
          <a:bodyPr/>
          <a:lstStyle>
            <a:lvl1pPr marL="400049" indent="-400049" defTabSz="525779">
              <a:spcBef>
                <a:spcPts val="3700"/>
              </a:spcBef>
              <a:defRPr sz="3600"/>
            </a:lvl1pPr>
          </a:lstStyle>
          <a:p>
            <a:pPr/>
            <a:r>
              <a:t>We will convert to a camera coordinate system with origin, 𝐞, and orthogonal basis vectors 𝐮, 𝐯, and 𝐰.  </a:t>
            </a:r>
          </a:p>
        </p:txBody>
      </p:sp>
      <p:pic>
        <p:nvPicPr>
          <p:cNvPr id="351" name="Screen Shot 2018-03-18 at 6.19.13 PM.png" descr="Screen Shot 2018-03-18 at 6.19.1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335" y="4507396"/>
            <a:ext cx="5046576" cy="48946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Screen Shot 2018-03-18 at 6.21.58 PM.png" descr="Screen Shot 2018-03-18 at 6.21.5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47996" y="4940321"/>
            <a:ext cx="5774276" cy="4028769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=up"/>
          <p:cNvSpPr txBox="1"/>
          <p:nvPr/>
        </p:nvSpPr>
        <p:spPr>
          <a:xfrm>
            <a:off x="4409578" y="5263379"/>
            <a:ext cx="1002793" cy="709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b="0" sz="4000"/>
            </a:pPr>
            <a:r>
              <a:rPr b="1"/>
              <a:t>=</a:t>
            </a:r>
            <a:r>
              <a:t>up</a:t>
            </a:r>
          </a:p>
        </p:txBody>
      </p:sp>
      <p:sp>
        <p:nvSpPr>
          <p:cNvPr id="354" name="𝐞, the eye position…"/>
          <p:cNvSpPr txBox="1"/>
          <p:nvPr/>
        </p:nvSpPr>
        <p:spPr>
          <a:xfrm>
            <a:off x="8428723" y="3554245"/>
            <a:ext cx="3283027" cy="137511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𝐞, the eye position </a:t>
            </a:r>
          </a:p>
          <a:p>
            <a:pPr lvl="1"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𝐠, the gaze direction</a:t>
            </a:r>
          </a:p>
          <a:p>
            <a:pPr lvl="1"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𝐭, the view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up</a:t>
            </a:r>
            <a:r>
              <a:t> direction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amera Coordinates"/>
          <p:cNvSpPr txBox="1"/>
          <p:nvPr>
            <p:ph type="title"/>
          </p:nvPr>
        </p:nvSpPr>
        <p:spPr>
          <a:xfrm>
            <a:off x="952500" y="254000"/>
            <a:ext cx="11099800" cy="1401862"/>
          </a:xfrm>
          <a:prstGeom prst="rect">
            <a:avLst/>
          </a:prstGeom>
        </p:spPr>
        <p:txBody>
          <a:bodyPr/>
          <a:lstStyle/>
          <a:p>
            <a:pPr/>
            <a:r>
              <a:t>Camera Coordinates</a:t>
            </a:r>
          </a:p>
        </p:txBody>
      </p:sp>
      <p:pic>
        <p:nvPicPr>
          <p:cNvPr id="357" name="Screen Shot 2018-03-18 at 6.24.35 PM.png" descr="Screen Shot 2018-03-18 at 6.24.3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4081" y="1769337"/>
            <a:ext cx="9896638" cy="7796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hanging Coordina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Changing Coordinates</a:t>
            </a:r>
          </a:p>
        </p:txBody>
      </p:sp>
      <p:sp>
        <p:nvSpPr>
          <p:cNvPr id="360" name="We need to both translate the origin and change coordinate systems"/>
          <p:cNvSpPr txBox="1"/>
          <p:nvPr>
            <p:ph type="body" sz="quarter" idx="1"/>
          </p:nvPr>
        </p:nvSpPr>
        <p:spPr>
          <a:xfrm>
            <a:off x="952500" y="2590800"/>
            <a:ext cx="11099800" cy="1559941"/>
          </a:xfrm>
          <a:prstGeom prst="rect">
            <a:avLst/>
          </a:prstGeom>
        </p:spPr>
        <p:txBody>
          <a:bodyPr/>
          <a:lstStyle/>
          <a:p>
            <a:pPr/>
            <a:r>
              <a:t>We need to both translate the origin and change coordinate systems</a:t>
            </a:r>
          </a:p>
        </p:txBody>
      </p:sp>
      <p:pic>
        <p:nvPicPr>
          <p:cNvPr id="361" name="Screen Shot 2018-03-18 at 6.28.02 PM.png" descr="Screen Shot 2018-03-18 at 6.28.0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606" y="4328540"/>
            <a:ext cx="11685588" cy="215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Oval"/>
          <p:cNvSpPr/>
          <p:nvPr/>
        </p:nvSpPr>
        <p:spPr>
          <a:xfrm>
            <a:off x="8004623" y="5532198"/>
            <a:ext cx="1447761" cy="101135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4" name="What is M_or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M_orth   </a:t>
            </a:r>
          </a:p>
        </p:txBody>
      </p:sp>
      <p:sp>
        <p:nvSpPr>
          <p:cNvPr id="365" name="Project points for (xyz) into (xy) ?…"/>
          <p:cNvSpPr txBox="1"/>
          <p:nvPr>
            <p:ph type="body" sz="quarter" idx="1"/>
          </p:nvPr>
        </p:nvSpPr>
        <p:spPr>
          <a:xfrm>
            <a:off x="952500" y="2590800"/>
            <a:ext cx="11099800" cy="1559941"/>
          </a:xfrm>
          <a:prstGeom prst="rect">
            <a:avLst/>
          </a:prstGeom>
        </p:spPr>
        <p:txBody>
          <a:bodyPr/>
          <a:lstStyle/>
          <a:p>
            <a:pPr marL="226694" indent="-226694" defTabSz="297941">
              <a:spcBef>
                <a:spcPts val="2100"/>
              </a:spcBef>
              <a:defRPr b="1" sz="1886"/>
            </a:pPr>
            <a:r>
              <a:t>Project points for (xyz) into (xy) ? </a:t>
            </a:r>
          </a:p>
          <a:p>
            <a:pPr marL="226694" indent="-226694" defTabSz="297941">
              <a:spcBef>
                <a:spcPts val="2100"/>
              </a:spcBef>
              <a:defRPr b="1" sz="1886"/>
            </a:pPr>
            <a:r>
              <a:t>(x,y,z)-&gt; (x,y,0) </a:t>
            </a:r>
          </a:p>
          <a:p>
            <a:pPr marL="226694" indent="-226694" defTabSz="297941">
              <a:spcBef>
                <a:spcPts val="2100"/>
              </a:spcBef>
              <a:defRPr b="1" sz="1886"/>
            </a:pPr>
            <a:r>
              <a:t>(x,y,z,w)-&gt; (x,y,0,w) ?? </a:t>
            </a:r>
          </a:p>
        </p:txBody>
      </p:sp>
      <p:sp>
        <p:nvSpPr>
          <p:cNvPr id="366" name="Equation"/>
          <p:cNvSpPr txBox="1"/>
          <p:nvPr/>
        </p:nvSpPr>
        <p:spPr>
          <a:xfrm>
            <a:off x="6307022" y="3924836"/>
            <a:ext cx="3758591" cy="321472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ctrlP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m:rPr>
                                <m:sty m:val="b"/>
                              </m:rP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e>
                  </m:d>
                </m:oMath>
              </m:oMathPara>
            </a14:m>
            <a:endParaRPr sz="53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Viewing Algorith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Viewing Algorithm</a:t>
            </a:r>
          </a:p>
        </p:txBody>
      </p:sp>
      <p:sp>
        <p:nvSpPr>
          <p:cNvPr id="369" name="construct M_vp…"/>
          <p:cNvSpPr txBox="1"/>
          <p:nvPr>
            <p:ph type="body" sz="half" idx="1"/>
          </p:nvPr>
        </p:nvSpPr>
        <p:spPr>
          <a:xfrm>
            <a:off x="952500" y="2590800"/>
            <a:ext cx="6506775" cy="62865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construct M_vp</a:t>
            </a:r>
          </a:p>
          <a:p>
            <a:pPr marL="0" indent="0">
              <a:spcBef>
                <a:spcPts val="600"/>
              </a:spcBef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construct M_orth</a:t>
            </a:r>
          </a:p>
          <a:p>
            <a:pPr marL="0" indent="0">
              <a:spcBef>
                <a:spcPts val="600"/>
              </a:spcBef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construct M_cam</a:t>
            </a:r>
          </a:p>
          <a:p>
            <a:pPr marL="0" indent="0">
              <a:spcBef>
                <a:spcPts val="600"/>
              </a:spcBef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 = M_vp * M_orth * M_cam</a:t>
            </a:r>
          </a:p>
          <a:p>
            <a:pPr marL="0" indent="0">
              <a:spcBef>
                <a:spcPts val="600"/>
              </a:spcBef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for each 3D object O {</a:t>
            </a:r>
          </a:p>
          <a:p>
            <a:pPr marL="0" indent="0">
              <a:spcBef>
                <a:spcPts val="600"/>
              </a:spcBef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O_screen = M * O</a:t>
            </a:r>
          </a:p>
          <a:p>
            <a:pPr marL="0" indent="0">
              <a:spcBef>
                <a:spcPts val="600"/>
              </a:spcBef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draw(O_screen)</a:t>
            </a:r>
          </a:p>
          <a:p>
            <a:pPr marL="0" indent="0">
              <a:spcBef>
                <a:spcPts val="600"/>
              </a:spcBef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370" name="For example, if O is a triangle, with vertices 𝐚, 𝐛, and 𝐜, transform all 3 vertices 𝐌𝐚, 𝐌𝐛, and 𝐌𝐜"/>
          <p:cNvSpPr txBox="1"/>
          <p:nvPr/>
        </p:nvSpPr>
        <p:spPr>
          <a:xfrm>
            <a:off x="6092007" y="6710119"/>
            <a:ext cx="6506776" cy="1840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3200"/>
            </a:lvl1pPr>
          </a:lstStyle>
          <a:p>
            <a:pPr/>
            <a:r>
              <a:t>For example, if O is a triangle, with vertices 𝐚, 𝐛, and 𝐜, transform all 3 vertices 𝐌𝐚, 𝐌𝐛, and 𝐌𝐜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rojective Transform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Projective Transformations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lative Size Based on Distance"/>
          <p:cNvSpPr txBox="1"/>
          <p:nvPr>
            <p:ph type="title"/>
          </p:nvPr>
        </p:nvSpPr>
        <p:spPr>
          <a:xfrm>
            <a:off x="952500" y="254000"/>
            <a:ext cx="11099800" cy="1099431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Relative Size Based on Distance</a:t>
            </a:r>
          </a:p>
        </p:txBody>
      </p:sp>
      <p:sp>
        <p:nvSpPr>
          <p:cNvPr id="375" name="Key idea of perspective: the size of an object on the screen is proportional to 1/z"/>
          <p:cNvSpPr txBox="1"/>
          <p:nvPr>
            <p:ph type="body" sz="quarter" idx="1"/>
          </p:nvPr>
        </p:nvSpPr>
        <p:spPr>
          <a:xfrm>
            <a:off x="952500" y="1264835"/>
            <a:ext cx="8311623" cy="1724454"/>
          </a:xfrm>
          <a:prstGeom prst="rect">
            <a:avLst/>
          </a:prstGeom>
        </p:spPr>
        <p:txBody>
          <a:bodyPr/>
          <a:lstStyle/>
          <a:p>
            <a:pPr/>
            <a:r>
              <a:t>Key idea of perspective: the size of an object on the screen is proportional to 1/z </a:t>
            </a:r>
          </a:p>
        </p:txBody>
      </p:sp>
      <p:pic>
        <p:nvPicPr>
          <p:cNvPr id="376" name="Screen Shot 2018-03-18 at 7.18.38 PM.png" descr="Screen Shot 2018-03-18 at 7.18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877" y="3048804"/>
            <a:ext cx="11499046" cy="6589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Screen Shot 2018-03-18 at 7.20.10 PM.png" descr="Screen Shot 2018-03-18 at 7.20.1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93108" y="1572681"/>
            <a:ext cx="2932058" cy="1108762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(x,y,z)"/>
          <p:cNvSpPr txBox="1"/>
          <p:nvPr/>
        </p:nvSpPr>
        <p:spPr>
          <a:xfrm>
            <a:off x="10498279" y="3386236"/>
            <a:ext cx="92171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(x,y,z)</a:t>
            </a:r>
          </a:p>
        </p:txBody>
      </p:sp>
      <p:sp>
        <p:nvSpPr>
          <p:cNvPr id="379" name="(xs,ys) are coordinates of the point (x,y,z) on the screen"/>
          <p:cNvSpPr txBox="1"/>
          <p:nvPr/>
        </p:nvSpPr>
        <p:spPr>
          <a:xfrm>
            <a:off x="1271276" y="2587745"/>
            <a:ext cx="792530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(x</a:t>
            </a:r>
            <a:r>
              <a:rPr baseline="-5999"/>
              <a:t>s,</a:t>
            </a:r>
            <a:r>
              <a:t>y</a:t>
            </a:r>
            <a:r>
              <a:rPr baseline="-5999"/>
              <a:t>s</a:t>
            </a:r>
            <a:r>
              <a:t>)</a:t>
            </a:r>
            <a:r>
              <a:rPr baseline="-5999"/>
              <a:t> </a:t>
            </a:r>
            <a:r>
              <a:t>are coordinates of the point (x,y,z) on the screen</a:t>
            </a:r>
          </a:p>
        </p:txBody>
      </p:sp>
      <p:sp>
        <p:nvSpPr>
          <p:cNvPr id="380" name="xs is not shown"/>
          <p:cNvSpPr txBox="1"/>
          <p:nvPr/>
        </p:nvSpPr>
        <p:spPr>
          <a:xfrm>
            <a:off x="5487032" y="3528297"/>
            <a:ext cx="231739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  <a:r>
              <a:rPr baseline="-5999"/>
              <a:t>s</a:t>
            </a:r>
            <a:r>
              <a:t> is not shown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baileynottingham.ppm" descr="baileynottingham.pp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0245" y="311749"/>
            <a:ext cx="4445001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bohan-li.ppm" descr="bohan-li.pp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6645" y="5080385"/>
            <a:ext cx="4445001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JasonHall98.ppm" descr="JasonHall98.ppm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6645" y="311749"/>
            <a:ext cx="4445001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wenkanng.ppm" descr="wenkanng.ppm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00245" y="5080385"/>
            <a:ext cx="4445001" cy="444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Using Homographies for Perspec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Using Homographies for Perspective</a:t>
            </a:r>
          </a:p>
        </p:txBody>
      </p:sp>
      <p:sp>
        <p:nvSpPr>
          <p:cNvPr id="383" name="We can now replace:…"/>
          <p:cNvSpPr txBox="1"/>
          <p:nvPr>
            <p:ph type="body" sz="half" idx="1"/>
          </p:nvPr>
        </p:nvSpPr>
        <p:spPr>
          <a:xfrm>
            <a:off x="952500" y="2590800"/>
            <a:ext cx="11099800" cy="3972267"/>
          </a:xfrm>
          <a:prstGeom prst="rect">
            <a:avLst/>
          </a:prstGeom>
        </p:spPr>
        <p:txBody>
          <a:bodyPr/>
          <a:lstStyle/>
          <a:p>
            <a:pPr/>
            <a:r>
              <a:t>We can now replace:</a:t>
            </a:r>
          </a:p>
          <a:p>
            <a:pPr/>
          </a:p>
          <a:p>
            <a:pPr/>
          </a:p>
          <a:p>
            <a:pPr/>
            <a:r>
              <a:t>With:</a:t>
            </a:r>
          </a:p>
        </p:txBody>
      </p:sp>
      <p:pic>
        <p:nvPicPr>
          <p:cNvPr id="384" name="Screen Shot 2018-03-18 at 7.20.10 PM.png" descr="Screen Shot 2018-03-18 at 7.20.1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5416" y="3932606"/>
            <a:ext cx="3407372" cy="1288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Screen Shot 2018-03-18 at 7.42.06 PM.png" descr="Screen Shot 2018-03-18 at 7.42.0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3769" y="6380329"/>
            <a:ext cx="8178801" cy="294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Screen Shot 2018-03-18 at 7.18.38 PM.png" descr="Screen Shot 2018-03-18 at 7.18.38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29714" y="2705362"/>
            <a:ext cx="5902978" cy="3382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erspective Matr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Perspective Matrix</a:t>
            </a:r>
          </a:p>
        </p:txBody>
      </p:sp>
      <p:sp>
        <p:nvSpPr>
          <p:cNvPr id="389" name="Our matrix:…"/>
          <p:cNvSpPr txBox="1"/>
          <p:nvPr>
            <p:ph type="body" sz="half" idx="1"/>
          </p:nvPr>
        </p:nvSpPr>
        <p:spPr>
          <a:xfrm>
            <a:off x="952500" y="2590800"/>
            <a:ext cx="4573268" cy="5832422"/>
          </a:xfrm>
          <a:prstGeom prst="rect">
            <a:avLst/>
          </a:prstGeom>
        </p:spPr>
        <p:txBody>
          <a:bodyPr/>
          <a:lstStyle/>
          <a:p>
            <a:pPr/>
            <a:r>
              <a:t>Our matrix:</a:t>
            </a:r>
          </a:p>
          <a:p>
            <a:pPr/>
          </a:p>
          <a:p>
            <a:pPr/>
          </a:p>
          <a:p>
            <a:pPr/>
          </a:p>
          <a:p>
            <a:pPr/>
            <a:r>
              <a:t>Keeps near plane fixed, maps far plane to back of the box</a:t>
            </a:r>
          </a:p>
        </p:txBody>
      </p:sp>
      <p:pic>
        <p:nvPicPr>
          <p:cNvPr id="390" name="Screen Shot 2018-03-18 at 7.44.17 PM.png" descr="Screen Shot 2018-03-18 at 7.44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1818" y="2430725"/>
            <a:ext cx="7162209" cy="6606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Screen Shot 2018-03-18 at 7.44.02 PM.png" descr="Screen Shot 2018-03-18 at 7.44.0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3297" y="3574146"/>
            <a:ext cx="5064977" cy="21847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Effect on view rays / line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Effect on view rays / lines: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Note that affine transformation cannot do this because it keeps parallel lines parallel</a:t>
            </a:r>
          </a:p>
        </p:txBody>
      </p:sp>
      <p:sp>
        <p:nvSpPr>
          <p:cNvPr id="394" name="Perspective Distor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Perspective Distortion</a:t>
            </a:r>
          </a:p>
        </p:txBody>
      </p:sp>
      <p:pic>
        <p:nvPicPr>
          <p:cNvPr id="395" name="Screen Shot 2018-03-18 at 7.52.41 PM.png" descr="Screen Shot 2018-03-18 at 7.52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5988" y="3276508"/>
            <a:ext cx="8672824" cy="4345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erspective Distor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Perspective Distortion</a:t>
            </a:r>
          </a:p>
        </p:txBody>
      </p:sp>
      <p:grpSp>
        <p:nvGrpSpPr>
          <p:cNvPr id="400" name="Group"/>
          <p:cNvGrpSpPr/>
          <p:nvPr/>
        </p:nvGrpSpPr>
        <p:grpSpPr>
          <a:xfrm>
            <a:off x="3204874" y="3366744"/>
            <a:ext cx="9471371" cy="3020112"/>
            <a:chOff x="0" y="0"/>
            <a:chExt cx="9471370" cy="3020111"/>
          </a:xfrm>
        </p:grpSpPr>
        <p:pic>
          <p:nvPicPr>
            <p:cNvPr id="398" name="Screen Shot 2018-03-18 at 7.52.53 PM.png" descr="Screen Shot 2018-03-18 at 7.52.53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633" t="0" r="0" b="0"/>
            <a:stretch>
              <a:fillRect/>
            </a:stretch>
          </p:blipFill>
          <p:spPr>
            <a:xfrm>
              <a:off x="0" y="0"/>
              <a:ext cx="9471371" cy="30201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9" name="Screen Shot 2018-03-18 at 7.52.53 PM.png" descr="Screen Shot 2018-03-18 at 7.52.53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3771" b="0"/>
            <a:stretch>
              <a:fillRect/>
            </a:stretch>
          </p:blipFill>
          <p:spPr>
            <a:xfrm>
              <a:off x="66340" y="0"/>
              <a:ext cx="625129" cy="30201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1" name="Screen Shot 2018-03-18 at 7.44.02 PM.png" descr="Screen Shot 2018-03-18 at 7.44.02 PM.png"/>
          <p:cNvPicPr>
            <a:picLocks noChangeAspect="1"/>
          </p:cNvPicPr>
          <p:nvPr/>
        </p:nvPicPr>
        <p:blipFill>
          <a:blip r:embed="rId3">
            <a:extLst/>
          </a:blip>
          <a:srcRect l="19691" t="0" r="0" b="0"/>
          <a:stretch>
            <a:fillRect/>
          </a:stretch>
        </p:blipFill>
        <p:spPr>
          <a:xfrm>
            <a:off x="328555" y="3920926"/>
            <a:ext cx="3559498" cy="1911813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Perspective matrix effect on coordinates is nonlinear distortion in z:…"/>
          <p:cNvSpPr txBox="1"/>
          <p:nvPr>
            <p:ph type="body" idx="1"/>
          </p:nvPr>
        </p:nvSpPr>
        <p:spPr>
          <a:xfrm>
            <a:off x="952500" y="2590800"/>
            <a:ext cx="11099800" cy="5306352"/>
          </a:xfrm>
          <a:prstGeom prst="rect">
            <a:avLst/>
          </a:prstGeom>
        </p:spPr>
        <p:txBody>
          <a:bodyPr/>
          <a:lstStyle/>
          <a:p>
            <a:pPr marL="417830" indent="-417830" defTabSz="549148">
              <a:spcBef>
                <a:spcPts val="3900"/>
              </a:spcBef>
              <a:defRPr sz="3008"/>
            </a:pPr>
            <a:r>
              <a:t>Perspective matrix effect on coordinates is nonlinear distortion in z:</a:t>
            </a:r>
          </a:p>
          <a:p>
            <a:pPr marL="417830" indent="-417830" defTabSz="549148">
              <a:spcBef>
                <a:spcPts val="3900"/>
              </a:spcBef>
              <a:defRPr sz="3008"/>
            </a:pPr>
          </a:p>
          <a:p>
            <a:pPr marL="417830" indent="-417830" defTabSz="549148">
              <a:spcBef>
                <a:spcPts val="3900"/>
              </a:spcBef>
              <a:defRPr sz="3008"/>
            </a:pPr>
          </a:p>
          <a:p>
            <a:pPr marL="417830" indent="-417830" defTabSz="549148">
              <a:spcBef>
                <a:spcPts val="3900"/>
              </a:spcBef>
              <a:defRPr sz="3008"/>
            </a:pPr>
          </a:p>
          <a:p>
            <a:pPr marL="417830" indent="-417830" defTabSz="549148">
              <a:spcBef>
                <a:spcPts val="3900"/>
              </a:spcBef>
              <a:defRPr sz="3008"/>
            </a:pPr>
            <a:r>
              <a:t>But it does, however, preserve order in the z-coordinate (which will become useful very soon)</a:t>
            </a:r>
          </a:p>
        </p:txBody>
      </p:sp>
      <p:sp>
        <p:nvSpPr>
          <p:cNvPr id="403" name="Rectangle"/>
          <p:cNvSpPr/>
          <p:nvPr/>
        </p:nvSpPr>
        <p:spPr>
          <a:xfrm>
            <a:off x="4939084" y="3386221"/>
            <a:ext cx="7805032" cy="298115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1" grpId="1"/>
      <p:bldP build="whole" bldLvl="1" animBg="1" rev="0" advAuto="0" spid="403" grpId="2"/>
      <p:bldP build="p" bldLvl="5" animBg="1" rev="0" advAuto="0" spid="402" grpId="3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erspective Projection Matr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Perspective Projection Matrix</a:t>
            </a:r>
          </a:p>
        </p:txBody>
      </p:sp>
      <p:sp>
        <p:nvSpPr>
          <p:cNvPr id="406" name="Concatenating the perspective matrix with the orthographic projection provides the perspective projection matrix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Concatenating the perspective matrix with the orthographic projection provides the perspective projection matrix:</a:t>
            </a:r>
          </a:p>
          <a:p>
            <a:pPr/>
          </a:p>
          <a:p>
            <a:pPr/>
          </a:p>
          <a:p>
            <a:pPr/>
          </a:p>
          <a:p>
            <a:pPr/>
            <a:r>
              <a:t>We can define 𝑙, 𝑟, 𝑏, and 𝑡 relative to the near plane, since we keep it fixed</a:t>
            </a:r>
          </a:p>
        </p:txBody>
      </p:sp>
      <p:pic>
        <p:nvPicPr>
          <p:cNvPr id="407" name="Screen Shot 2018-03-18 at 8.03.05 PM.png" descr="Screen Shot 2018-03-18 at 8.03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693" y="5438384"/>
            <a:ext cx="3333880" cy="591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Screen Shot 2018-03-18 at 8.04.45 PM.png" descr="Screen Shot 2018-03-18 at 8.04.4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31808" y="4184658"/>
            <a:ext cx="6472517" cy="30987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utting it all togeth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Putting it all together</a:t>
            </a:r>
          </a:p>
        </p:txBody>
      </p:sp>
      <p:sp>
        <p:nvSpPr>
          <p:cNvPr id="411" name="construct M_vp…"/>
          <p:cNvSpPr txBox="1"/>
          <p:nvPr>
            <p:ph type="body" sz="half" idx="1"/>
          </p:nvPr>
        </p:nvSpPr>
        <p:spPr>
          <a:xfrm>
            <a:off x="921388" y="2597150"/>
            <a:ext cx="6506775" cy="62865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construct M_vp</a:t>
            </a:r>
          </a:p>
          <a:p>
            <a:pPr marL="0" indent="0">
              <a:spcBef>
                <a:spcPts val="600"/>
              </a:spcBef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construct M_per</a:t>
            </a:r>
          </a:p>
          <a:p>
            <a:pPr marL="0" indent="0">
              <a:spcBef>
                <a:spcPts val="600"/>
              </a:spcBef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construct M_cam</a:t>
            </a:r>
          </a:p>
          <a:p>
            <a:pPr marL="0" indent="0">
              <a:spcBef>
                <a:spcPts val="600"/>
              </a:spcBef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 = M_vp * M_per * M_cam</a:t>
            </a:r>
          </a:p>
          <a:p>
            <a:pPr marL="0" indent="0">
              <a:spcBef>
                <a:spcPts val="600"/>
              </a:spcBef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for each 3D object O {</a:t>
            </a:r>
          </a:p>
          <a:p>
            <a:pPr marL="0" indent="0">
              <a:spcBef>
                <a:spcPts val="600"/>
              </a:spcBef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O_screen = M * O</a:t>
            </a:r>
          </a:p>
          <a:p>
            <a:pPr marL="0" indent="0">
              <a:spcBef>
                <a:spcPts val="600"/>
              </a:spcBef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draw(O_screen)</a:t>
            </a:r>
          </a:p>
          <a:p>
            <a:pPr marL="0" indent="0">
              <a:spcBef>
                <a:spcPts val="600"/>
              </a:spcBef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412" name="Equivalently:"/>
          <p:cNvSpPr txBox="1"/>
          <p:nvPr/>
        </p:nvSpPr>
        <p:spPr>
          <a:xfrm>
            <a:off x="6854251" y="2506158"/>
            <a:ext cx="2497829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3200"/>
            </a:lvl1pPr>
          </a:lstStyle>
          <a:p>
            <a:pPr/>
            <a:r>
              <a:t>Equivalently:</a:t>
            </a:r>
          </a:p>
        </p:txBody>
      </p:sp>
      <p:pic>
        <p:nvPicPr>
          <p:cNvPr id="413" name="Screen Shot 2018-03-18 at 8.05.40 PM.png" descr="Screen Shot 2018-03-18 at 8.05.4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6059" y="3172137"/>
            <a:ext cx="5774248" cy="709013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For a given vertex 𝐚 = (𝑥,𝑦,𝑧), p = 𝐌𝐚 should result in drawing (𝑥p/𝑤p,𝑦p/𝑤p,𝑧p/𝑤p) on the screen"/>
          <p:cNvSpPr txBox="1"/>
          <p:nvPr/>
        </p:nvSpPr>
        <p:spPr>
          <a:xfrm>
            <a:off x="7097252" y="6392870"/>
            <a:ext cx="5501531" cy="2474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3200"/>
            </a:pPr>
            <a:r>
              <a:t>For a given vertex 𝐚 = (𝑥,𝑦,𝑧), </a:t>
            </a:r>
            <a:r>
              <a:rPr b="1"/>
              <a:t>p</a:t>
            </a:r>
            <a:r>
              <a:t> = 𝐌𝐚 should result in drawing (𝑥</a:t>
            </a:r>
            <a:r>
              <a:rPr b="1" baseline="-5999"/>
              <a:t>p</a:t>
            </a:r>
            <a:r>
              <a:t>/𝑤</a:t>
            </a:r>
            <a:r>
              <a:rPr b="1" baseline="-5999"/>
              <a:t>p</a:t>
            </a:r>
            <a:r>
              <a:t>,𝑦</a:t>
            </a:r>
            <a:r>
              <a:rPr b="1" baseline="-5999"/>
              <a:t>p</a:t>
            </a:r>
            <a:r>
              <a:t>/𝑤</a:t>
            </a:r>
            <a:r>
              <a:rPr b="1" baseline="-5999"/>
              <a:t>p</a:t>
            </a:r>
            <a:r>
              <a:t>,𝑧</a:t>
            </a:r>
            <a:r>
              <a:rPr b="1" baseline="-5999"/>
              <a:t>p</a:t>
            </a:r>
            <a:r>
              <a:t>/𝑤</a:t>
            </a:r>
            <a:r>
              <a:rPr b="1" baseline="-5999"/>
              <a:t>p</a:t>
            </a:r>
            <a:r>
              <a:t>) on the screen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he Graphics Pip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Graphics Pipeline</a:t>
            </a:r>
          </a:p>
        </p:txBody>
      </p:sp>
      <p:sp>
        <p:nvSpPr>
          <p:cNvPr id="417" name="The sequence of operations that we’ll perform to transform from objects in 3D to color pixels on the screen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sequence of operations that we’ll perform to transform from objects in 3D to color pixels on the screen.</a:t>
            </a:r>
          </a:p>
          <a:p>
            <a:pPr lvl="1"/>
            <a:r>
              <a:t>A “pipeline” because there are many stages</a:t>
            </a:r>
          </a:p>
          <a:p>
            <a:pPr/>
            <a:r>
              <a:t>All variants of object-ordered rendering follow a similar sequence to what we’ll discuss</a:t>
            </a:r>
          </a:p>
          <a:p>
            <a:pPr/>
            <a:r>
              <a:t>Generally, there are plenty of opportunities for optimization in this and it can be much faster than raytracing with the right hardware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he Graphics Pip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Graphics Pipeline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Screen Shot 2018-03-20 at 8.55.30 PM.png" descr="Screen Shot 2018-03-20 at 8.55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6350" y="501650"/>
            <a:ext cx="5372100" cy="8750300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Geometric primitives described by vertices"/>
          <p:cNvSpPr txBox="1"/>
          <p:nvPr/>
        </p:nvSpPr>
        <p:spPr>
          <a:xfrm>
            <a:off x="744173" y="1086332"/>
            <a:ext cx="3815776" cy="996546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2800"/>
            </a:pPr>
            <a:r>
              <a:t>Geometric </a:t>
            </a:r>
            <a:r>
              <a:rPr b="1"/>
              <a:t>primitives</a:t>
            </a:r>
            <a:r>
              <a:t> described by </a:t>
            </a:r>
            <a:r>
              <a:rPr b="1"/>
              <a:t>vertices</a:t>
            </a:r>
          </a:p>
        </p:txBody>
      </p:sp>
      <p:sp>
        <p:nvSpPr>
          <p:cNvPr id="423" name="Updated positions of vertices and computed per-vertex data"/>
          <p:cNvSpPr txBox="1"/>
          <p:nvPr/>
        </p:nvSpPr>
        <p:spPr>
          <a:xfrm>
            <a:off x="8915175" y="2559689"/>
            <a:ext cx="3815776" cy="1426565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2800"/>
            </a:pPr>
            <a:r>
              <a:t>Updated </a:t>
            </a:r>
            <a:r>
              <a:rPr b="1"/>
              <a:t>positions</a:t>
            </a:r>
            <a:r>
              <a:t> of vertices and computed </a:t>
            </a:r>
            <a:r>
              <a:rPr b="1"/>
              <a:t>per-vertex data</a:t>
            </a:r>
          </a:p>
        </p:txBody>
      </p:sp>
      <p:sp>
        <p:nvSpPr>
          <p:cNvPr id="424" name="Primitives converted into fragments, one for each pixel that store interpolated per-vertex data"/>
          <p:cNvSpPr txBox="1"/>
          <p:nvPr/>
        </p:nvSpPr>
        <p:spPr>
          <a:xfrm>
            <a:off x="558807" y="3730827"/>
            <a:ext cx="3535141" cy="2291946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2800"/>
            </a:pPr>
            <a:r>
              <a:t>Primitives converted into </a:t>
            </a:r>
            <a:r>
              <a:rPr b="1"/>
              <a:t>fragments</a:t>
            </a:r>
            <a:r>
              <a:t>, one for each pixel that store </a:t>
            </a:r>
            <a:r>
              <a:rPr b="1"/>
              <a:t>interpolated</a:t>
            </a:r>
            <a:r>
              <a:t> </a:t>
            </a:r>
            <a:r>
              <a:rPr b="1"/>
              <a:t>per-vertex data</a:t>
            </a:r>
          </a:p>
        </p:txBody>
      </p:sp>
      <p:sp>
        <p:nvSpPr>
          <p:cNvPr id="425" name="Fragments processed to compute final colors for each pixel"/>
          <p:cNvSpPr txBox="1"/>
          <p:nvPr/>
        </p:nvSpPr>
        <p:spPr>
          <a:xfrm>
            <a:off x="8915175" y="6148346"/>
            <a:ext cx="3815776" cy="1426565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2800"/>
            </a:pPr>
            <a:r>
              <a:t>Fragments processed to compute final colors for each </a:t>
            </a:r>
            <a:r>
              <a:rPr b="1"/>
              <a:t>pixel</a:t>
            </a:r>
            <a:r>
              <a:t> </a:t>
            </a:r>
          </a:p>
        </p:txBody>
      </p:sp>
      <p:grpSp>
        <p:nvGrpSpPr>
          <p:cNvPr id="428" name="Group"/>
          <p:cNvGrpSpPr/>
          <p:nvPr/>
        </p:nvGrpSpPr>
        <p:grpSpPr>
          <a:xfrm>
            <a:off x="391689" y="2389530"/>
            <a:ext cx="8480191" cy="3879186"/>
            <a:chOff x="0" y="0"/>
            <a:chExt cx="8480190" cy="3879185"/>
          </a:xfrm>
        </p:grpSpPr>
        <p:sp>
          <p:nvSpPr>
            <p:cNvPr id="426" name="TODAY"/>
            <p:cNvSpPr txBox="1"/>
            <p:nvPr/>
          </p:nvSpPr>
          <p:spPr>
            <a:xfrm>
              <a:off x="90982" y="0"/>
              <a:ext cx="3687411" cy="1034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2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pPr/>
              <a:r>
                <a:t>TODAY</a:t>
              </a:r>
            </a:p>
          </p:txBody>
        </p:sp>
        <p:sp>
          <p:nvSpPr>
            <p:cNvPr id="427" name="Shape"/>
            <p:cNvSpPr/>
            <p:nvPr/>
          </p:nvSpPr>
          <p:spPr>
            <a:xfrm>
              <a:off x="0" y="1219638"/>
              <a:ext cx="8480191" cy="2659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7906"/>
                  </a:lnTo>
                  <a:lnTo>
                    <a:pt x="9455" y="7906"/>
                  </a:lnTo>
                  <a:lnTo>
                    <a:pt x="9455" y="21600"/>
                  </a:lnTo>
                  <a:lnTo>
                    <a:pt x="8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xit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xit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xit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2" grpId="6"/>
      <p:bldP build="whole" bldLvl="1" animBg="1" rev="0" advAuto="0" spid="425" grpId="8"/>
      <p:bldP build="whole" bldLvl="1" animBg="1" rev="0" advAuto="0" spid="423" grpId="2"/>
      <p:bldP build="whole" bldLvl="1" animBg="1" rev="0" advAuto="0" spid="424" grpId="3"/>
      <p:bldP build="whole" bldLvl="1" animBg="1" rev="0" advAuto="0" spid="428" grpId="5"/>
      <p:bldP build="whole" bldLvl="1" animBg="1" rev="0" advAuto="0" spid="423" grpId="7"/>
      <p:bldP build="whole" bldLvl="1" animBg="1" rev="0" advAuto="0" spid="422" grpId="1"/>
      <p:bldP build="whole" bldLvl="1" animBg="1" rev="0" advAuto="0" spid="425" grpId="4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eometric Primit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Geometric Primitives</a:t>
            </a:r>
          </a:p>
        </p:txBody>
      </p:sp>
      <p:sp>
        <p:nvSpPr>
          <p:cNvPr id="431" name="Points, lines, and triangles only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4495" indent="-404495" defTabSz="531622">
              <a:spcBef>
                <a:spcPts val="3800"/>
              </a:spcBef>
              <a:defRPr sz="2912"/>
            </a:pPr>
            <a:r>
              <a:t>Points, lines, and triangles </a:t>
            </a:r>
            <a:r>
              <a:rPr b="1"/>
              <a:t>only</a:t>
            </a:r>
            <a:r>
              <a:t>.</a:t>
            </a:r>
          </a:p>
          <a:p>
            <a:pPr marL="404495" indent="-404495" defTabSz="531622">
              <a:spcBef>
                <a:spcPts val="3800"/>
              </a:spcBef>
              <a:defRPr sz="2912"/>
            </a:pPr>
            <a:r>
              <a:t>What about?</a:t>
            </a:r>
          </a:p>
          <a:p>
            <a:pPr lvl="1" marL="808990" indent="-404495" defTabSz="531622">
              <a:spcBef>
                <a:spcPts val="3800"/>
              </a:spcBef>
              <a:defRPr sz="2912"/>
            </a:pPr>
            <a:r>
              <a:t>Curves/Text? Approximate them with chains of line segments</a:t>
            </a:r>
          </a:p>
          <a:p>
            <a:pPr lvl="1" marL="808990" indent="-404495" defTabSz="531622">
              <a:spcBef>
                <a:spcPts val="3800"/>
              </a:spcBef>
              <a:defRPr sz="2912"/>
            </a:pPr>
            <a:r>
              <a:t>Polygons? Break them up into triangles</a:t>
            </a:r>
          </a:p>
          <a:p>
            <a:pPr lvl="1" marL="808990" indent="-404495" defTabSz="531622">
              <a:spcBef>
                <a:spcPts val="3800"/>
              </a:spcBef>
              <a:defRPr sz="2912"/>
            </a:pPr>
            <a:r>
              <a:t>Curved surfaces? Approximate them with triangles </a:t>
            </a:r>
            <a:br/>
          </a:p>
          <a:p>
            <a:pPr marL="404495" indent="-404495" defTabSz="531622">
              <a:spcBef>
                <a:spcPts val="3800"/>
              </a:spcBef>
              <a:defRPr sz="2912"/>
            </a:pPr>
            <a:r>
              <a:t>Using minimal primitives keeps the pipeline simple and uniform for efficiency.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rmattam.ppm" descr="rmattam.pp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6499" y="1701800"/>
            <a:ext cx="6350001" cy="635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rmattam2.ppm" descr="rmattam2.pp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300" y="1701800"/>
            <a:ext cx="6350001" cy="635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Raster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Rasterization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wo Jobs of a Rasteriz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Two Jobs of a Rasterizer</a:t>
            </a:r>
          </a:p>
        </p:txBody>
      </p:sp>
      <p:sp>
        <p:nvSpPr>
          <p:cNvPr id="436" name="To enumerate the pixels that are covered by each primitiv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</a:t>
            </a:r>
            <a:r>
              <a:rPr i="1"/>
              <a:t>enumerate</a:t>
            </a:r>
            <a:r>
              <a:t> the pixels that are covered by each primitive</a:t>
            </a:r>
          </a:p>
          <a:p>
            <a:pPr/>
            <a:r>
              <a:t>To </a:t>
            </a:r>
            <a:r>
              <a:rPr i="1"/>
              <a:t>interpolate</a:t>
            </a:r>
            <a:r>
              <a:t> the values/attributes across the primitives, e.g. normals, colors, texture coordinates</a:t>
            </a:r>
          </a:p>
          <a:p>
            <a:pPr/>
          </a:p>
          <a:p>
            <a:pPr/>
            <a:r>
              <a:t>Output: a set of </a:t>
            </a:r>
            <a:r>
              <a:rPr b="1"/>
              <a:t>fragments</a:t>
            </a:r>
            <a:r>
              <a:t>, one for each pixel.</a:t>
            </a:r>
          </a:p>
          <a:p>
            <a:pPr lvl="1"/>
            <a:r>
              <a:t>Fragments live at a pixel and store the interpolated attributes.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8" name="Table"/>
          <p:cNvGraphicFramePr/>
          <p:nvPr/>
        </p:nvGraphicFramePr>
        <p:xfrm>
          <a:off x="6247004" y="2590800"/>
          <a:ext cx="5334001" cy="62865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</a:tblGrid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39" name="Rasterizing Lines to Fragments w/ Point Samp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1518">
              <a:defRPr sz="6320"/>
            </a:lvl1pPr>
          </a:lstStyle>
          <a:p>
            <a:pPr/>
            <a:r>
              <a:t>Rasterizing Lines to Fragments w/ Point Sampling</a:t>
            </a:r>
          </a:p>
        </p:txBody>
      </p:sp>
      <p:sp>
        <p:nvSpPr>
          <p:cNvPr id="440" name="Option 1: Fatten the line and decide which pixels hit the rectangle…"/>
          <p:cNvSpPr txBox="1"/>
          <p:nvPr>
            <p:ph type="body" sz="half" idx="1"/>
          </p:nvPr>
        </p:nvSpPr>
        <p:spPr>
          <a:xfrm>
            <a:off x="952500" y="2590800"/>
            <a:ext cx="4824188" cy="6286500"/>
          </a:xfrm>
          <a:prstGeom prst="rect">
            <a:avLst/>
          </a:prstGeom>
        </p:spPr>
        <p:txBody>
          <a:bodyPr/>
          <a:lstStyle/>
          <a:p>
            <a:pPr/>
            <a:r>
              <a:t>Option 1: Fatten the line and decide which pixels hit the rectangle</a:t>
            </a:r>
          </a:p>
          <a:p>
            <a:pPr/>
            <a:r>
              <a:t>Decide which pixels are turned on if their center is inside the line</a:t>
            </a:r>
          </a:p>
          <a:p>
            <a:pPr/>
            <a:r>
              <a:t>Problem: line width is not kept constant </a:t>
            </a:r>
          </a:p>
        </p:txBody>
      </p:sp>
      <p:sp>
        <p:nvSpPr>
          <p:cNvPr id="441" name="Line"/>
          <p:cNvSpPr/>
          <p:nvPr/>
        </p:nvSpPr>
        <p:spPr>
          <a:xfrm>
            <a:off x="7016181" y="7455892"/>
            <a:ext cx="5113057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42" name="Rectangle"/>
          <p:cNvSpPr/>
          <p:nvPr/>
        </p:nvSpPr>
        <p:spPr>
          <a:xfrm>
            <a:off x="668425" y="4978198"/>
            <a:ext cx="5235105" cy="41450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Rasterizing Lines to Fragments w/ Point Samp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1518">
              <a:defRPr sz="6320"/>
            </a:lvl1pPr>
          </a:lstStyle>
          <a:p>
            <a:pPr/>
            <a:r>
              <a:t>Rasterizing Lines to Fragments w/ Point Sampling</a:t>
            </a:r>
          </a:p>
        </p:txBody>
      </p:sp>
      <p:sp>
        <p:nvSpPr>
          <p:cNvPr id="445" name="Option 1: Fatten the line and decide which pixels hit the rectangle…"/>
          <p:cNvSpPr txBox="1"/>
          <p:nvPr>
            <p:ph type="body" sz="half" idx="1"/>
          </p:nvPr>
        </p:nvSpPr>
        <p:spPr>
          <a:xfrm>
            <a:off x="952500" y="2590800"/>
            <a:ext cx="4824188" cy="6286500"/>
          </a:xfrm>
          <a:prstGeom prst="rect">
            <a:avLst/>
          </a:prstGeom>
        </p:spPr>
        <p:txBody>
          <a:bodyPr/>
          <a:lstStyle/>
          <a:p>
            <a:pPr/>
            <a:r>
              <a:t>Option 1: Fatten the line and decide which pixels hit the rectangle</a:t>
            </a:r>
          </a:p>
          <a:p>
            <a:pPr/>
            <a:r>
              <a:t>Decide which pixels are turned on if their center is inside the line</a:t>
            </a:r>
          </a:p>
          <a:p>
            <a:pPr/>
            <a:r>
              <a:t>Problem: line width is not kept constant </a:t>
            </a:r>
          </a:p>
        </p:txBody>
      </p:sp>
      <p:sp>
        <p:nvSpPr>
          <p:cNvPr id="446" name="Line"/>
          <p:cNvSpPr/>
          <p:nvPr/>
        </p:nvSpPr>
        <p:spPr>
          <a:xfrm>
            <a:off x="7016181" y="7455892"/>
            <a:ext cx="5113057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aphicFrame>
        <p:nvGraphicFramePr>
          <p:cNvPr id="447" name="Table"/>
          <p:cNvGraphicFramePr/>
          <p:nvPr/>
        </p:nvGraphicFramePr>
        <p:xfrm>
          <a:off x="6247004" y="2590800"/>
          <a:ext cx="5334001" cy="62865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</a:tblGrid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48" name="Rectangle"/>
          <p:cNvSpPr/>
          <p:nvPr/>
        </p:nvSpPr>
        <p:spPr>
          <a:xfrm>
            <a:off x="668425" y="4978198"/>
            <a:ext cx="5235105" cy="41450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Line"/>
          <p:cNvSpPr/>
          <p:nvPr/>
        </p:nvSpPr>
        <p:spPr>
          <a:xfrm>
            <a:off x="7016181" y="7455892"/>
            <a:ext cx="5113057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aphicFrame>
        <p:nvGraphicFramePr>
          <p:cNvPr id="451" name="Table"/>
          <p:cNvGraphicFramePr/>
          <p:nvPr/>
        </p:nvGraphicFramePr>
        <p:xfrm>
          <a:off x="6247004" y="2590800"/>
          <a:ext cx="5334001" cy="62865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</a:tblGrid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52" name="Line"/>
          <p:cNvSpPr/>
          <p:nvPr/>
        </p:nvSpPr>
        <p:spPr>
          <a:xfrm flipV="1">
            <a:off x="7016181" y="3967836"/>
            <a:ext cx="5090217" cy="1941620"/>
          </a:xfrm>
          <a:prstGeom prst="line">
            <a:avLst/>
          </a:prstGeom>
          <a:ln w="317500">
            <a:solidFill>
              <a:schemeClr val="accent5">
                <a:hueOff val="-82419"/>
                <a:satOff val="-9513"/>
                <a:lumOff val="-16343"/>
                <a:alpha val="70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3" name="Line"/>
          <p:cNvSpPr/>
          <p:nvPr/>
        </p:nvSpPr>
        <p:spPr>
          <a:xfrm flipV="1">
            <a:off x="7016181" y="3967836"/>
            <a:ext cx="5090217" cy="194162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4" name="Rasterizing Lines to Fragments w/ Point Samp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1518">
              <a:defRPr sz="6320"/>
            </a:lvl1pPr>
          </a:lstStyle>
          <a:p>
            <a:pPr/>
            <a:r>
              <a:t>Rasterizing Lines to Fragments w/ Point Sampling</a:t>
            </a:r>
          </a:p>
        </p:txBody>
      </p:sp>
      <p:sp>
        <p:nvSpPr>
          <p:cNvPr id="455" name="Option 1: Fatten the line and decide which pixels hit the rectangle…"/>
          <p:cNvSpPr txBox="1"/>
          <p:nvPr>
            <p:ph type="body" sz="half" idx="1"/>
          </p:nvPr>
        </p:nvSpPr>
        <p:spPr>
          <a:xfrm>
            <a:off x="952500" y="2590800"/>
            <a:ext cx="4824188" cy="6286500"/>
          </a:xfrm>
          <a:prstGeom prst="rect">
            <a:avLst/>
          </a:prstGeom>
        </p:spPr>
        <p:txBody>
          <a:bodyPr/>
          <a:lstStyle/>
          <a:p>
            <a:pPr/>
            <a:r>
              <a:t>Option 1: Fatten the line and decide which pixels hit the rectangle</a:t>
            </a:r>
          </a:p>
          <a:p>
            <a:pPr/>
            <a:r>
              <a:t>Decide which pixels are turned on if their center is inside the line</a:t>
            </a:r>
          </a:p>
          <a:p>
            <a:pPr/>
            <a:r>
              <a:t>Problem: line width is not kept constant </a:t>
            </a:r>
          </a:p>
        </p:txBody>
      </p:sp>
      <p:sp>
        <p:nvSpPr>
          <p:cNvPr id="456" name="Rectangle"/>
          <p:cNvSpPr/>
          <p:nvPr/>
        </p:nvSpPr>
        <p:spPr>
          <a:xfrm>
            <a:off x="668425" y="7076186"/>
            <a:ext cx="5235105" cy="20470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Line"/>
          <p:cNvSpPr/>
          <p:nvPr/>
        </p:nvSpPr>
        <p:spPr>
          <a:xfrm flipV="1">
            <a:off x="7016181" y="3967836"/>
            <a:ext cx="5090217" cy="1941620"/>
          </a:xfrm>
          <a:prstGeom prst="line">
            <a:avLst/>
          </a:prstGeom>
          <a:ln w="317500">
            <a:solidFill>
              <a:schemeClr val="accent5">
                <a:hueOff val="-82419"/>
                <a:satOff val="-9513"/>
                <a:lumOff val="-16343"/>
                <a:alpha val="697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9" name="Line"/>
          <p:cNvSpPr/>
          <p:nvPr/>
        </p:nvSpPr>
        <p:spPr>
          <a:xfrm flipV="1">
            <a:off x="7016181" y="3967836"/>
            <a:ext cx="5090217" cy="194162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0" name="Line"/>
          <p:cNvSpPr/>
          <p:nvPr/>
        </p:nvSpPr>
        <p:spPr>
          <a:xfrm>
            <a:off x="7016181" y="7455892"/>
            <a:ext cx="5113057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aphicFrame>
        <p:nvGraphicFramePr>
          <p:cNvPr id="461" name="Table"/>
          <p:cNvGraphicFramePr/>
          <p:nvPr/>
        </p:nvGraphicFramePr>
        <p:xfrm>
          <a:off x="6247004" y="2590800"/>
          <a:ext cx="5334001" cy="62865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</a:tblGrid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62" name="Rasterizing Lines to Fragments w/ Point Samp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1518">
              <a:defRPr sz="6320"/>
            </a:lvl1pPr>
          </a:lstStyle>
          <a:p>
            <a:pPr/>
            <a:r>
              <a:t>Rasterizing Lines to Fragments w/ Point Sampling</a:t>
            </a:r>
          </a:p>
        </p:txBody>
      </p:sp>
      <p:sp>
        <p:nvSpPr>
          <p:cNvPr id="463" name="Option 1: Fatten the line and decide which pixels hit the rectangle…"/>
          <p:cNvSpPr txBox="1"/>
          <p:nvPr>
            <p:ph type="body" sz="half" idx="1"/>
          </p:nvPr>
        </p:nvSpPr>
        <p:spPr>
          <a:xfrm>
            <a:off x="952500" y="2590800"/>
            <a:ext cx="4824188" cy="6286500"/>
          </a:xfrm>
          <a:prstGeom prst="rect">
            <a:avLst/>
          </a:prstGeom>
        </p:spPr>
        <p:txBody>
          <a:bodyPr/>
          <a:lstStyle/>
          <a:p>
            <a:pPr/>
            <a:r>
              <a:t>Option 1: Fatten the line and decide which pixels hit the rectangle</a:t>
            </a:r>
          </a:p>
          <a:p>
            <a:pPr/>
            <a:r>
              <a:t>Decide which pixels are turned on if their center is inside the line</a:t>
            </a:r>
          </a:p>
          <a:p>
            <a:pPr/>
            <a:r>
              <a:t>Problem: line width is not kept constant </a:t>
            </a:r>
          </a:p>
        </p:txBody>
      </p:sp>
      <p:sp>
        <p:nvSpPr>
          <p:cNvPr id="464" name="Rectangle"/>
          <p:cNvSpPr/>
          <p:nvPr/>
        </p:nvSpPr>
        <p:spPr>
          <a:xfrm>
            <a:off x="668425" y="7076186"/>
            <a:ext cx="5235105" cy="20470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Line"/>
          <p:cNvSpPr/>
          <p:nvPr/>
        </p:nvSpPr>
        <p:spPr>
          <a:xfrm flipV="1">
            <a:off x="7016181" y="3967836"/>
            <a:ext cx="5090217" cy="1941620"/>
          </a:xfrm>
          <a:prstGeom prst="line">
            <a:avLst/>
          </a:prstGeom>
          <a:ln w="317500">
            <a:solidFill>
              <a:schemeClr val="accent5">
                <a:hueOff val="-82419"/>
                <a:satOff val="-9513"/>
                <a:lumOff val="-16343"/>
                <a:alpha val="697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7" name="Line"/>
          <p:cNvSpPr/>
          <p:nvPr/>
        </p:nvSpPr>
        <p:spPr>
          <a:xfrm flipV="1">
            <a:off x="7016181" y="3967836"/>
            <a:ext cx="5090217" cy="194162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8" name="Line"/>
          <p:cNvSpPr/>
          <p:nvPr/>
        </p:nvSpPr>
        <p:spPr>
          <a:xfrm>
            <a:off x="7016181" y="7455892"/>
            <a:ext cx="5113057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9" name="Rasterizing Lines to Fragments w/ Point Samp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1518">
              <a:defRPr sz="6320"/>
            </a:lvl1pPr>
          </a:lstStyle>
          <a:p>
            <a:pPr/>
            <a:r>
              <a:t>Rasterizing Lines to Fragments w/ Point Sampling</a:t>
            </a:r>
          </a:p>
        </p:txBody>
      </p:sp>
      <p:sp>
        <p:nvSpPr>
          <p:cNvPr id="470" name="Option 1: Fatten the line and decide which pixels hit the rectangle…"/>
          <p:cNvSpPr txBox="1"/>
          <p:nvPr>
            <p:ph type="body" sz="half" idx="1"/>
          </p:nvPr>
        </p:nvSpPr>
        <p:spPr>
          <a:xfrm>
            <a:off x="952500" y="2590800"/>
            <a:ext cx="4824188" cy="6286500"/>
          </a:xfrm>
          <a:prstGeom prst="rect">
            <a:avLst/>
          </a:prstGeom>
        </p:spPr>
        <p:txBody>
          <a:bodyPr/>
          <a:lstStyle/>
          <a:p>
            <a:pPr/>
            <a:r>
              <a:t>Option 1: Fatten the line and decide which pixels hit the rectangle</a:t>
            </a:r>
          </a:p>
          <a:p>
            <a:pPr/>
            <a:r>
              <a:t>Decide which pixels are turned on if their center is inside the line</a:t>
            </a:r>
          </a:p>
          <a:p>
            <a:pPr/>
            <a:r>
              <a:t>Problem: line width is not kept constant </a:t>
            </a:r>
          </a:p>
        </p:txBody>
      </p:sp>
      <p:graphicFrame>
        <p:nvGraphicFramePr>
          <p:cNvPr id="471" name="Table"/>
          <p:cNvGraphicFramePr/>
          <p:nvPr/>
        </p:nvGraphicFramePr>
        <p:xfrm>
          <a:off x="6247004" y="2590800"/>
          <a:ext cx="5334001" cy="62865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</a:tblGrid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Text"/>
          <p:cNvSpPr txBox="1"/>
          <p:nvPr/>
        </p:nvSpPr>
        <p:spPr>
          <a:xfrm>
            <a:off x="0" y="-228601"/>
            <a:ext cx="1524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4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Bresenham’s Algorithm"/>
          <p:cNvSpPr txBox="1"/>
          <p:nvPr>
            <p:ph type="title"/>
          </p:nvPr>
        </p:nvSpPr>
        <p:spPr>
          <a:xfrm>
            <a:off x="952500" y="254000"/>
            <a:ext cx="6005533" cy="2159000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Bresenham’s Algorithm</a:t>
            </a:r>
          </a:p>
        </p:txBody>
      </p:sp>
      <p:sp>
        <p:nvSpPr>
          <p:cNvPr id="477" name="Foundational algorithm in computer graphics while at IBM from…"/>
          <p:cNvSpPr txBox="1"/>
          <p:nvPr>
            <p:ph type="body" sz="half" idx="1"/>
          </p:nvPr>
        </p:nvSpPr>
        <p:spPr>
          <a:xfrm>
            <a:off x="952500" y="2590800"/>
            <a:ext cx="5888687" cy="6286500"/>
          </a:xfrm>
          <a:prstGeom prst="rect">
            <a:avLst/>
          </a:prstGeom>
        </p:spPr>
        <p:txBody>
          <a:bodyPr/>
          <a:lstStyle/>
          <a:p>
            <a:pPr/>
            <a:r>
              <a:t>Foundational algorithm in computer graphics while at IBM from</a:t>
            </a:r>
          </a:p>
          <a:p>
            <a:pPr/>
            <a:r>
              <a:t>Published in 1965</a:t>
            </a:r>
          </a:p>
        </p:txBody>
      </p:sp>
      <p:pic>
        <p:nvPicPr>
          <p:cNvPr id="47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2585" t="4320" r="13781" b="12564"/>
          <a:stretch>
            <a:fillRect/>
          </a:stretch>
        </p:blipFill>
        <p:spPr>
          <a:xfrm>
            <a:off x="7227440" y="992931"/>
            <a:ext cx="5571432" cy="8106719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riangle"/>
          <p:cNvSpPr/>
          <p:nvPr/>
        </p:nvSpPr>
        <p:spPr>
          <a:xfrm>
            <a:off x="10180653" y="6492610"/>
            <a:ext cx="1493364" cy="1500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1" name="Equations for a 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Equations for a line</a:t>
            </a:r>
          </a:p>
        </p:txBody>
      </p:sp>
      <p:sp>
        <p:nvSpPr>
          <p:cNvPr id="482" name="Given points (𝑥0,𝑦0) and (𝑥1,𝑦1), the implicit equation for the line i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Given points (𝑥</a:t>
            </a:r>
            <a:r>
              <a:rPr baseline="-5999"/>
              <a:t>0</a:t>
            </a:r>
            <a:r>
              <a:t>,𝑦</a:t>
            </a:r>
            <a:r>
              <a:rPr baseline="-5999"/>
              <a:t>0</a:t>
            </a:r>
            <a:r>
              <a:t>) and (𝑥</a:t>
            </a:r>
            <a:r>
              <a:rPr baseline="-5999"/>
              <a:t>1</a:t>
            </a:r>
            <a:r>
              <a:t>,𝑦</a:t>
            </a:r>
            <a:r>
              <a:rPr baseline="-5999"/>
              <a:t>1</a:t>
            </a:r>
            <a:r>
              <a:t>), the implicit equation for the line is:</a:t>
            </a:r>
          </a:p>
          <a:p>
            <a:pPr>
              <a:spcBef>
                <a:spcPts val="1200"/>
              </a:spcBef>
            </a:pPr>
          </a:p>
          <a:p>
            <a:pPr/>
            <a:r>
              <a:t>We’ll consider lines only defined in one octant: 𝑥</a:t>
            </a:r>
            <a:r>
              <a:rPr baseline="-5999"/>
              <a:t>0 </a:t>
            </a:r>
            <a:r>
              <a:t>≤</a:t>
            </a:r>
            <a:r>
              <a:rPr baseline="-5999"/>
              <a:t> </a:t>
            </a:r>
            <a:r>
              <a:t>𝑥</a:t>
            </a:r>
            <a:r>
              <a:rPr baseline="-5999"/>
              <a:t>1</a:t>
            </a:r>
            <a:r>
              <a:t> (otherwise, swap the points) and that the slope of the line, 𝑚 ∈ (0,1] where</a:t>
            </a:r>
          </a:p>
          <a:p>
            <a:pPr>
              <a:spcBef>
                <a:spcPts val="1200"/>
              </a:spcBef>
            </a:pPr>
          </a:p>
          <a:p>
            <a:pPr/>
            <a:r>
              <a:t>But the same technique can be used</a:t>
            </a:r>
            <a:br/>
            <a:r>
              <a:t>for any octant</a:t>
            </a:r>
          </a:p>
        </p:txBody>
      </p:sp>
      <p:pic>
        <p:nvPicPr>
          <p:cNvPr id="483" name="Screen Shot 2018-03-21 at 10.29.38 AM.png" descr="Screen Shot 2018-03-21 at 10.29.3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2964" y="3908004"/>
            <a:ext cx="8798872" cy="481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Screen Shot 2018-03-21 at 10.32.37 AM.png" descr="Screen Shot 2018-03-21 at 10.32.37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9039" y="6492609"/>
            <a:ext cx="2564092" cy="10014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7" name="Group"/>
          <p:cNvGrpSpPr/>
          <p:nvPr/>
        </p:nvGrpSpPr>
        <p:grpSpPr>
          <a:xfrm>
            <a:off x="9059285" y="6882939"/>
            <a:ext cx="2216561" cy="2240149"/>
            <a:chOff x="0" y="0"/>
            <a:chExt cx="2216560" cy="2240147"/>
          </a:xfrm>
        </p:grpSpPr>
        <p:sp>
          <p:nvSpPr>
            <p:cNvPr id="485" name="Line"/>
            <p:cNvSpPr/>
            <p:nvPr/>
          </p:nvSpPr>
          <p:spPr>
            <a:xfrm flipV="1">
              <a:off x="1108280" y="0"/>
              <a:ext cx="1" cy="224014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6" name="Line"/>
            <p:cNvSpPr/>
            <p:nvPr/>
          </p:nvSpPr>
          <p:spPr>
            <a:xfrm>
              <a:off x="0" y="1120073"/>
              <a:ext cx="221656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490" name="Group"/>
          <p:cNvGrpSpPr/>
          <p:nvPr/>
        </p:nvGrpSpPr>
        <p:grpSpPr>
          <a:xfrm rot="18900000">
            <a:off x="8663528" y="6505305"/>
            <a:ext cx="2997776" cy="2997776"/>
            <a:chOff x="0" y="0"/>
            <a:chExt cx="2997775" cy="2997775"/>
          </a:xfrm>
        </p:grpSpPr>
        <p:sp>
          <p:nvSpPr>
            <p:cNvPr id="488" name="Line"/>
            <p:cNvSpPr/>
            <p:nvPr/>
          </p:nvSpPr>
          <p:spPr>
            <a:xfrm flipV="1">
              <a:off x="1498887" y="0"/>
              <a:ext cx="1" cy="29977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9" name="Line"/>
            <p:cNvSpPr/>
            <p:nvPr/>
          </p:nvSpPr>
          <p:spPr>
            <a:xfrm>
              <a:off x="0" y="1498887"/>
              <a:ext cx="299777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titomeister.ppm" descr="titomeister.pp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34243" y="4954087"/>
            <a:ext cx="5185834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aaronfrank123ua.ppm" descr="aaronfrank123ua.pp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77" y="5091688"/>
            <a:ext cx="7412975" cy="41697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GitHubUsername-rmt2.ppm" descr="GitHubUsername-rmt2.ppm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90666" y="451339"/>
            <a:ext cx="8375310" cy="3806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tato.ppm" descr="imatato.ppm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3144" y="132318"/>
            <a:ext cx="4445001" cy="444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Bresenham’s Approa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Bresenham’s Approach</a:t>
            </a:r>
          </a:p>
        </p:txBody>
      </p:sp>
      <p:sp>
        <p:nvSpPr>
          <p:cNvPr id="493" name="Key idea: only turn on one pixel per colum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 idea: only turn on one pixel per column</a:t>
            </a:r>
          </a:p>
          <a:p>
            <a:pPr/>
            <a:r>
              <a:t>Multiple variants of this algorithm, we’ll discuss the </a:t>
            </a:r>
            <a:r>
              <a:rPr b="1"/>
              <a:t>midpoint algorithm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Line"/>
          <p:cNvSpPr/>
          <p:nvPr/>
        </p:nvSpPr>
        <p:spPr>
          <a:xfrm flipV="1">
            <a:off x="7016181" y="3967836"/>
            <a:ext cx="5090217" cy="1941620"/>
          </a:xfrm>
          <a:prstGeom prst="line">
            <a:avLst/>
          </a:prstGeom>
          <a:ln w="317500">
            <a:solidFill>
              <a:schemeClr val="accent5">
                <a:hueOff val="-82419"/>
                <a:satOff val="-9513"/>
                <a:lumOff val="-16343"/>
                <a:alpha val="6998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6" name="Line"/>
          <p:cNvSpPr/>
          <p:nvPr/>
        </p:nvSpPr>
        <p:spPr>
          <a:xfrm flipV="1">
            <a:off x="7016181" y="3967836"/>
            <a:ext cx="5090217" cy="194162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7" name="Line"/>
          <p:cNvSpPr/>
          <p:nvPr/>
        </p:nvSpPr>
        <p:spPr>
          <a:xfrm>
            <a:off x="7016181" y="7455892"/>
            <a:ext cx="5113057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8" name="Resolving Sampling Issues with the Midpoint Algorith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Resolving Sampling Issues with the Midpoint Algorithm</a:t>
            </a:r>
          </a:p>
        </p:txBody>
      </p:sp>
      <p:sp>
        <p:nvSpPr>
          <p:cNvPr id="499" name="Turn on only the pixel closest to the line in each column…"/>
          <p:cNvSpPr txBox="1"/>
          <p:nvPr>
            <p:ph type="body" sz="half" idx="1"/>
          </p:nvPr>
        </p:nvSpPr>
        <p:spPr>
          <a:xfrm>
            <a:off x="952500" y="2590800"/>
            <a:ext cx="4824188" cy="6286500"/>
          </a:xfrm>
          <a:prstGeom prst="rect">
            <a:avLst/>
          </a:prstGeom>
        </p:spPr>
        <p:txBody>
          <a:bodyPr/>
          <a:lstStyle/>
          <a:p>
            <a:pPr/>
            <a:r>
              <a:t>Turn on only the pixel closest to the line in each column</a:t>
            </a:r>
          </a:p>
          <a:p>
            <a:pPr/>
            <a:r>
              <a:t>But then, why use the rectangle at all?</a:t>
            </a:r>
          </a:p>
        </p:txBody>
      </p:sp>
      <p:sp>
        <p:nvSpPr>
          <p:cNvPr id="500" name="Rectangle"/>
          <p:cNvSpPr/>
          <p:nvPr/>
        </p:nvSpPr>
        <p:spPr>
          <a:xfrm>
            <a:off x="668425" y="5904392"/>
            <a:ext cx="5235105" cy="32188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aphicFrame>
        <p:nvGraphicFramePr>
          <p:cNvPr id="501" name="Table"/>
          <p:cNvGraphicFramePr/>
          <p:nvPr/>
        </p:nvGraphicFramePr>
        <p:xfrm>
          <a:off x="6247004" y="2590800"/>
          <a:ext cx="5334001" cy="62865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</a:tblGrid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Line"/>
          <p:cNvSpPr/>
          <p:nvPr/>
        </p:nvSpPr>
        <p:spPr>
          <a:xfrm flipV="1">
            <a:off x="7016181" y="3967836"/>
            <a:ext cx="5090217" cy="1941620"/>
          </a:xfrm>
          <a:prstGeom prst="line">
            <a:avLst/>
          </a:prstGeom>
          <a:ln w="317500">
            <a:solidFill>
              <a:schemeClr val="accent5">
                <a:hueOff val="-82419"/>
                <a:satOff val="-9513"/>
                <a:lumOff val="-16343"/>
                <a:alpha val="6975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4" name="Line"/>
          <p:cNvSpPr/>
          <p:nvPr/>
        </p:nvSpPr>
        <p:spPr>
          <a:xfrm flipV="1">
            <a:off x="7016181" y="3967836"/>
            <a:ext cx="5090217" cy="194162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5" name="Line"/>
          <p:cNvSpPr/>
          <p:nvPr/>
        </p:nvSpPr>
        <p:spPr>
          <a:xfrm>
            <a:off x="7016181" y="7455892"/>
            <a:ext cx="5113057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aphicFrame>
        <p:nvGraphicFramePr>
          <p:cNvPr id="506" name="Table"/>
          <p:cNvGraphicFramePr/>
          <p:nvPr/>
        </p:nvGraphicFramePr>
        <p:xfrm>
          <a:off x="6247004" y="2590800"/>
          <a:ext cx="5334001" cy="62865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</a:tblGrid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07" name="Resolving Sampling Issues with the Midpoint Algorith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Resolving Sampling Issues with the Midpoint Algorithm</a:t>
            </a:r>
          </a:p>
        </p:txBody>
      </p:sp>
      <p:sp>
        <p:nvSpPr>
          <p:cNvPr id="508" name="Turn on only the pixel closest to the line in each column…"/>
          <p:cNvSpPr txBox="1"/>
          <p:nvPr>
            <p:ph type="body" sz="half" idx="1"/>
          </p:nvPr>
        </p:nvSpPr>
        <p:spPr>
          <a:xfrm>
            <a:off x="952500" y="2590800"/>
            <a:ext cx="4824188" cy="6286500"/>
          </a:xfrm>
          <a:prstGeom prst="rect">
            <a:avLst/>
          </a:prstGeom>
        </p:spPr>
        <p:txBody>
          <a:bodyPr/>
          <a:lstStyle/>
          <a:p>
            <a:pPr/>
            <a:r>
              <a:t>Turn on only the pixel closest to the line in each column</a:t>
            </a:r>
          </a:p>
          <a:p>
            <a:pPr/>
            <a:r>
              <a:t>But then, why use the rectangle at all?</a:t>
            </a:r>
          </a:p>
        </p:txBody>
      </p:sp>
      <p:sp>
        <p:nvSpPr>
          <p:cNvPr id="509" name="Rectangle"/>
          <p:cNvSpPr/>
          <p:nvPr/>
        </p:nvSpPr>
        <p:spPr>
          <a:xfrm>
            <a:off x="668425" y="5904392"/>
            <a:ext cx="5235105" cy="32188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3D Linear Transform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pPr/>
            <a:r>
              <a:t>3D Linear Transformations</a:t>
            </a:r>
          </a:p>
        </p:txBody>
      </p:sp>
      <p:sp>
        <p:nvSpPr>
          <p:cNvPr id="151" name="We can transform points in a 3D coordinate system by multiplying the point (a vector) by a matrix (the transformation), just like in 2D!…"/>
          <p:cNvSpPr txBox="1"/>
          <p:nvPr>
            <p:ph type="body" sz="half" idx="1"/>
          </p:nvPr>
        </p:nvSpPr>
        <p:spPr>
          <a:xfrm>
            <a:off x="952500" y="2590800"/>
            <a:ext cx="11099800" cy="3572011"/>
          </a:xfrm>
          <a:prstGeom prst="rect">
            <a:avLst/>
          </a:prstGeom>
        </p:spPr>
        <p:txBody>
          <a:bodyPr/>
          <a:lstStyle/>
          <a:p>
            <a:pPr/>
            <a:r>
              <a:t>We can transform points in a 3D coordinate system by multiplying the point (a vector) by a matrix (the transformation), just like in 2D!</a:t>
            </a:r>
          </a:p>
          <a:p>
            <a:pPr/>
            <a:r>
              <a:t>The only difference is we will use 3x3 matrices A by </a:t>
            </a:r>
            <a:br/>
            <a:r>
              <a:rPr b="1"/>
              <a:t>x</a:t>
            </a:r>
            <a:r>
              <a:t> = (x,y,z), or A</a:t>
            </a:r>
            <a:r>
              <a:rPr b="1"/>
              <a:t>x</a:t>
            </a:r>
            <a:r>
              <a:t>, e.g. for scale and shear: </a:t>
            </a:r>
          </a:p>
        </p:txBody>
      </p:sp>
      <p:pic>
        <p:nvPicPr>
          <p:cNvPr id="152" name="Screen Shot 2018-03-13 at 10.03.27 PM.png" descr="Screen Shot 2018-03-13 at 10.03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6782" y="5999772"/>
            <a:ext cx="5611236" cy="1572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Screen Shot 2018-03-13 at 10.08.46 PM.png" descr="Screen Shot 2018-03-13 at 10.08.4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06228" y="7639267"/>
            <a:ext cx="5592343" cy="15728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otations in 3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Rotations in 3D</a:t>
            </a:r>
          </a:p>
        </p:txBody>
      </p:sp>
      <p:sp>
        <p:nvSpPr>
          <p:cNvPr id="156" name="In 2D, a rotation is about a point…"/>
          <p:cNvSpPr txBox="1"/>
          <p:nvPr>
            <p:ph type="body" sz="half" idx="1"/>
          </p:nvPr>
        </p:nvSpPr>
        <p:spPr>
          <a:xfrm>
            <a:off x="952500" y="2590800"/>
            <a:ext cx="11099800" cy="3224202"/>
          </a:xfrm>
          <a:prstGeom prst="rect">
            <a:avLst/>
          </a:prstGeom>
        </p:spPr>
        <p:txBody>
          <a:bodyPr/>
          <a:lstStyle/>
          <a:p>
            <a:pPr/>
            <a:r>
              <a:t>In 2D, a rotation is about a point</a:t>
            </a:r>
          </a:p>
          <a:p>
            <a:pPr/>
            <a:r>
              <a:t>In 3D, a rotation is about an axis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56498" r="0" b="6658"/>
          <a:stretch>
            <a:fillRect/>
          </a:stretch>
        </p:blipFill>
        <p:spPr>
          <a:xfrm>
            <a:off x="-1" y="5992801"/>
            <a:ext cx="13004801" cy="35935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